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sldIdLst>
    <p:sldId id="1242" r:id="rId3"/>
    <p:sldId id="1157" r:id="rId4"/>
    <p:sldId id="1195" r:id="rId5"/>
    <p:sldId id="1244" r:id="rId6"/>
    <p:sldId id="1275" r:id="rId7"/>
    <p:sldId id="25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42"/>
    <a:srgbClr val="F5BC4D"/>
    <a:srgbClr val="00C9B5"/>
    <a:srgbClr val="6FC6EB"/>
    <a:srgbClr val="D08FFF"/>
    <a:srgbClr val="FF8684"/>
    <a:srgbClr val="FF4B05"/>
    <a:srgbClr val="20487A"/>
    <a:srgbClr val="FDDDC7"/>
    <a:srgbClr val="FFD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85466" autoAdjust="0"/>
  </p:normalViewPr>
  <p:slideViewPr>
    <p:cSldViewPr snapToGrid="0">
      <p:cViewPr varScale="1">
        <p:scale>
          <a:sx n="137" d="100"/>
          <a:sy n="137" d="100"/>
        </p:scale>
        <p:origin x="624" y="92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9"/>
    </p:cViewPr>
  </p:sorterViewPr>
  <p:notesViewPr>
    <p:cSldViewPr snapToGrid="0">
      <p:cViewPr varScale="1">
        <p:scale>
          <a:sx n="101" d="100"/>
          <a:sy n="101" d="100"/>
        </p:scale>
        <p:origin x="3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86DF-C418-4603-8B34-50D4426339E1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30B1-C550-4C53-9771-C31008068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7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Mijn naam is.</a:t>
            </a:r>
          </a:p>
          <a:p>
            <a:r>
              <a:rPr lang="nl-NL" dirty="0"/>
              <a:t>Meenemen in schijnbaar logische denkrichtingen, die in de praktijk toch zo lastig zijn om bewust te houden.</a:t>
            </a: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0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0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uitgebreid leg je processen vast? </a:t>
            </a:r>
          </a:p>
          <a:p>
            <a:endParaRPr lang="nl-NL" dirty="0"/>
          </a:p>
          <a:p>
            <a:r>
              <a:rPr lang="nl-NL" dirty="0"/>
              <a:t>Per proces of groep processen kan worden bepaald hoe uitgebreid deze kunnen worden vastgelegd. Het is extreem veel werk om alle processen tot niveau 5 te brengen.</a:t>
            </a:r>
          </a:p>
          <a:p>
            <a:r>
              <a:rPr lang="nl-NL" dirty="0"/>
              <a:t>Een goede basis bij alle processen is uiteraard wenselijk.</a:t>
            </a: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6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Consulting tijdens te pauzes.</a:t>
            </a: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D30B1-C550-4C53-9771-C310080687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7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6427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54F25A-E36C-7D2F-8D27-8207495E4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43" b="10595"/>
          <a:stretch/>
        </p:blipFill>
        <p:spPr>
          <a:xfrm>
            <a:off x="8331200" y="859818"/>
            <a:ext cx="3860800" cy="5842563"/>
          </a:xfrm>
          <a:prstGeom prst="rect">
            <a:avLst/>
          </a:prstGeom>
        </p:spPr>
      </p:pic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5995BE-1B6C-3A62-2325-634CB4D7F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880" t="21011"/>
          <a:stretch/>
        </p:blipFill>
        <p:spPr>
          <a:xfrm>
            <a:off x="0" y="8903"/>
            <a:ext cx="3035120" cy="369487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58E83D-6BE9-E25D-3506-494CFF8ABF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12747-5BCE-D8A7-727C-73BEA7C41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420"/>
          <a:stretch/>
        </p:blipFill>
        <p:spPr>
          <a:xfrm>
            <a:off x="7093527" y="1083962"/>
            <a:ext cx="5098474" cy="5235622"/>
          </a:xfrm>
          <a:prstGeom prst="rect">
            <a:avLst/>
          </a:prstGeom>
        </p:spPr>
      </p:pic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589489-52C4-FC14-10D6-625806BA0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 Confere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chair lot">
            <a:extLst>
              <a:ext uri="{FF2B5EF4-FFF2-40B4-BE49-F238E27FC236}">
                <a16:creationId xmlns:a16="http://schemas.microsoft.com/office/drawing/2014/main" id="{7EFEB468-D56C-9D13-599A-FEBB8129F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7615"/>
          <a:stretch/>
        </p:blipFill>
        <p:spPr bwMode="auto">
          <a:xfrm>
            <a:off x="0" y="1775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4B05">
              <a:alpha val="85098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87DB920C-3457-FB9E-EB33-CFBD36C6F80E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84ABC59-41A3-8CED-0B37-F613A78F6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18" y="257952"/>
            <a:ext cx="2473473" cy="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EF1A-E277-4CCA-8812-C993ED7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86F5-5515-4D72-AC7D-A39000D3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8FE9-815F-40FE-A548-B75ED735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3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9579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27" y="1122362"/>
            <a:ext cx="6783750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11" name="Picture 10" descr="Woman in business attire">
            <a:extLst>
              <a:ext uri="{FF2B5EF4-FFF2-40B4-BE49-F238E27FC236}">
                <a16:creationId xmlns:a16="http://schemas.microsoft.com/office/drawing/2014/main" id="{9F75D999-B265-C4B1-6DAC-E8450EBC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797" r="52224"/>
          <a:stretch/>
        </p:blipFill>
        <p:spPr>
          <a:xfrm>
            <a:off x="-1" y="-1"/>
            <a:ext cx="3969327" cy="6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72" y="1122362"/>
            <a:ext cx="5091545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4" name="Picture 3" descr="Hands held up high during a conference">
            <a:extLst>
              <a:ext uri="{FF2B5EF4-FFF2-40B4-BE49-F238E27FC236}">
                <a16:creationId xmlns:a16="http://schemas.microsoft.com/office/drawing/2014/main" id="{E5EAA418-AA27-BAB4-0103-F8CB35AD0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/>
          <a:stretch/>
        </p:blipFill>
        <p:spPr>
          <a:xfrm>
            <a:off x="0" y="-10682"/>
            <a:ext cx="6096000" cy="6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2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94F158B-D8D2-9F28-2578-30666B8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33"/>
          <a:stretch/>
        </p:blipFill>
        <p:spPr>
          <a:xfrm>
            <a:off x="0" y="334144"/>
            <a:ext cx="3988810" cy="6010275"/>
          </a:xfrm>
          <a:prstGeom prst="rect">
            <a:avLst/>
          </a:prstGeom>
        </p:spPr>
      </p:pic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22362"/>
            <a:ext cx="566650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0377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DC5C24-30D0-0513-D577-009F24A50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75F39B2-1437-BC0D-715B-8977961F7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01" b="2290"/>
          <a:stretch/>
        </p:blipFill>
        <p:spPr>
          <a:xfrm>
            <a:off x="7628941" y="1073767"/>
            <a:ext cx="4563059" cy="5455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FEB9F3C-4E5E-3158-39DC-D2563C0E8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0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27" y="1122362"/>
            <a:ext cx="6783750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11" name="Picture 10" descr="Woman in business attire">
            <a:extLst>
              <a:ext uri="{FF2B5EF4-FFF2-40B4-BE49-F238E27FC236}">
                <a16:creationId xmlns:a16="http://schemas.microsoft.com/office/drawing/2014/main" id="{9F75D999-B265-C4B1-6DAC-E8450EBC0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4797" r="52224"/>
          <a:stretch/>
        </p:blipFill>
        <p:spPr>
          <a:xfrm>
            <a:off x="-1" y="-1"/>
            <a:ext cx="3969327" cy="6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3848BD5-F3CB-5E8C-C4C2-CE79834F6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543" b="27301"/>
          <a:stretch/>
        </p:blipFill>
        <p:spPr>
          <a:xfrm>
            <a:off x="0" y="3859888"/>
            <a:ext cx="2644861" cy="26908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305C35-4093-0CD2-4AE9-6C0265AD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957" r="16051"/>
          <a:stretch/>
        </p:blipFill>
        <p:spPr>
          <a:xfrm>
            <a:off x="10406590" y="882080"/>
            <a:ext cx="1785410" cy="1829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0AE0F49-A1DB-3233-4979-888E607DA4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504EF8-13B3-E09E-365E-36D201D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91" t="23313"/>
          <a:stretch/>
        </p:blipFill>
        <p:spPr>
          <a:xfrm>
            <a:off x="1" y="885372"/>
            <a:ext cx="1969898" cy="2148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8C4251-AC5F-E634-9F26-4801339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58" b="21918"/>
          <a:stretch/>
        </p:blipFill>
        <p:spPr>
          <a:xfrm>
            <a:off x="10892765" y="5366187"/>
            <a:ext cx="1299235" cy="116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105D9D5-BC5F-8C51-C094-20A38D72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8180"/>
          <a:stretch/>
        </p:blipFill>
        <p:spPr>
          <a:xfrm>
            <a:off x="11668445" y="4524323"/>
            <a:ext cx="532433" cy="7413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EAB5D49-12C9-D6C6-A589-3CD5420A44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0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75CF57-6A66-BF53-D683-4232C8FF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126" b="22972"/>
          <a:stretch/>
        </p:blipFill>
        <p:spPr>
          <a:xfrm>
            <a:off x="10037619" y="3802948"/>
            <a:ext cx="2154382" cy="27260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941E4ED2-BB33-3BF3-E332-A64E349CB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3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54F25A-E36C-7D2F-8D27-8207495E4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43" b="10595"/>
          <a:stretch/>
        </p:blipFill>
        <p:spPr>
          <a:xfrm>
            <a:off x="8331200" y="859818"/>
            <a:ext cx="3860800" cy="5842563"/>
          </a:xfrm>
          <a:prstGeom prst="rect">
            <a:avLst/>
          </a:prstGeom>
        </p:spPr>
      </p:pic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5995BE-1B6C-3A62-2325-634CB4D7F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880" t="21011"/>
          <a:stretch/>
        </p:blipFill>
        <p:spPr>
          <a:xfrm>
            <a:off x="0" y="8903"/>
            <a:ext cx="3035120" cy="3694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34EFD5-32E8-2074-81C9-564A60D559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5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ttention backgrou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≠">
            <a:extLst>
              <a:ext uri="{FF2B5EF4-FFF2-40B4-BE49-F238E27FC236}">
                <a16:creationId xmlns:a16="http://schemas.microsoft.com/office/drawing/2014/main" id="{0FD48EC3-1B72-3745-B172-85C5A3230D10}"/>
              </a:ext>
            </a:extLst>
          </p:cNvPr>
          <p:cNvSpPr/>
          <p:nvPr userDrawn="1"/>
        </p:nvSpPr>
        <p:spPr>
          <a:xfrm>
            <a:off x="0" y="0"/>
            <a:ext cx="12192000" cy="6849096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C12747-5BCE-D8A7-727C-73BEA7C41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420"/>
          <a:stretch/>
        </p:blipFill>
        <p:spPr>
          <a:xfrm>
            <a:off x="7093527" y="1083962"/>
            <a:ext cx="5098474" cy="5235622"/>
          </a:xfrm>
          <a:prstGeom prst="rect">
            <a:avLst/>
          </a:prstGeom>
        </p:spPr>
      </p:pic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≠">
            <a:extLst>
              <a:ext uri="{FF2B5EF4-FFF2-40B4-BE49-F238E27FC236}">
                <a16:creationId xmlns:a16="http://schemas.microsoft.com/office/drawing/2014/main" id="{1DE78054-C819-4ECF-90C1-C1532200D372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DDDC7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4011F6-644E-D71F-9700-430023F92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EECF085-3F5B-B558-4714-AF16D91C49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378" y="3374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er Conferen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chair lot">
            <a:extLst>
              <a:ext uri="{FF2B5EF4-FFF2-40B4-BE49-F238E27FC236}">
                <a16:creationId xmlns:a16="http://schemas.microsoft.com/office/drawing/2014/main" id="{7EFEB468-D56C-9D13-599A-FEBB8129F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7615"/>
          <a:stretch/>
        </p:blipFill>
        <p:spPr bwMode="auto">
          <a:xfrm>
            <a:off x="0" y="1775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5261E8-A1C4-5A26-5EF9-0AC31233FC4F}"/>
              </a:ext>
            </a:extLst>
          </p:cNvPr>
          <p:cNvSpPr/>
          <p:nvPr userDrawn="1"/>
        </p:nvSpPr>
        <p:spPr>
          <a:xfrm>
            <a:off x="0" y="0"/>
            <a:ext cx="12192000" cy="652900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9ADA0-B00E-8842-B9D0-DD629EF7F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22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38258-AD8A-C442-B3B6-5F915A12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≠">
            <a:extLst>
              <a:ext uri="{FF2B5EF4-FFF2-40B4-BE49-F238E27FC236}">
                <a16:creationId xmlns:a16="http://schemas.microsoft.com/office/drawing/2014/main" id="{87DB920C-3457-FB9E-EB33-CFBD36C6F80E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24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1BFB88-8A01-90B2-89AF-8253F395A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EF1A-E277-4CCA-8812-C993ED7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86F5-5515-4D72-AC7D-A39000D3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8FE9-815F-40FE-A548-B75ED735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0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72" y="1122362"/>
            <a:ext cx="5091545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4" name="Picture 3" descr="Hands held up high during a conference">
            <a:extLst>
              <a:ext uri="{FF2B5EF4-FFF2-40B4-BE49-F238E27FC236}">
                <a16:creationId xmlns:a16="http://schemas.microsoft.com/office/drawing/2014/main" id="{E5EAA418-AA27-BAB4-0103-F8CB35AD0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6"/>
          <a:stretch/>
        </p:blipFill>
        <p:spPr>
          <a:xfrm>
            <a:off x="0" y="-10682"/>
            <a:ext cx="6096000" cy="6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94F158B-D8D2-9F28-2578-30666B8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33"/>
          <a:stretch/>
        </p:blipFill>
        <p:spPr>
          <a:xfrm>
            <a:off x="0" y="334144"/>
            <a:ext cx="3988810" cy="6010275"/>
          </a:xfrm>
          <a:prstGeom prst="rect">
            <a:avLst/>
          </a:prstGeom>
        </p:spPr>
      </p:pic>
      <p:sp>
        <p:nvSpPr>
          <p:cNvPr id="13" name="≠">
            <a:extLst>
              <a:ext uri="{FF2B5EF4-FFF2-40B4-BE49-F238E27FC236}">
                <a16:creationId xmlns:a16="http://schemas.microsoft.com/office/drawing/2014/main" id="{49BAAB96-E420-6E4C-8760-38A0DB77AFD8}"/>
              </a:ext>
            </a:extLst>
          </p:cNvPr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4DE010B-A537-4EC1-9FD8-486C0724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122362"/>
            <a:ext cx="566650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≠">
            <a:extLst>
              <a:ext uri="{FF2B5EF4-FFF2-40B4-BE49-F238E27FC236}">
                <a16:creationId xmlns:a16="http://schemas.microsoft.com/office/drawing/2014/main" id="{1E3B41AD-C909-45C0-9BB1-343A94A162DE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3C40B-DBD5-41DB-B160-2AE46D35BB2B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sp>
        <p:nvSpPr>
          <p:cNvPr id="2" name="≠">
            <a:extLst>
              <a:ext uri="{FF2B5EF4-FFF2-40B4-BE49-F238E27FC236}">
                <a16:creationId xmlns:a16="http://schemas.microsoft.com/office/drawing/2014/main" id="{A5DAAC6B-35E5-DF35-A687-A62E7732AFAD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2266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6F50D2-5464-C8BD-D20E-5E03F4072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60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1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75F39B2-1437-BC0D-715B-8977961F7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01" b="2290"/>
          <a:stretch/>
        </p:blipFill>
        <p:spPr>
          <a:xfrm>
            <a:off x="7628941" y="1073767"/>
            <a:ext cx="4563059" cy="54552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47937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C13D2B3-A320-4FAD-A5D0-926E285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≠">
            <a:extLst>
              <a:ext uri="{FF2B5EF4-FFF2-40B4-BE49-F238E27FC236}">
                <a16:creationId xmlns:a16="http://schemas.microsoft.com/office/drawing/2014/main" id="{BA5F00F5-20CF-4C9B-96AA-8B031AF99880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6639D-7B7E-492E-A9DF-051661869369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6F50D2-5464-C8BD-D20E-5E03F40722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3" name="≠">
            <a:extLst>
              <a:ext uri="{FF2B5EF4-FFF2-40B4-BE49-F238E27FC236}">
                <a16:creationId xmlns:a16="http://schemas.microsoft.com/office/drawing/2014/main" id="{EC2C7B16-4CBF-3A04-2879-3BDB6A4320A0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rgbClr val="FF4B05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D9CD8-A39A-DD25-54AB-F867A05F4615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7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3848BD5-F3CB-5E8C-C4C2-CE79834F6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543" b="27301"/>
          <a:stretch/>
        </p:blipFill>
        <p:spPr>
          <a:xfrm>
            <a:off x="0" y="3859888"/>
            <a:ext cx="2644861" cy="269080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2305C35-4093-0CD2-4AE9-6C0265AD6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957" r="16051"/>
          <a:stretch/>
        </p:blipFill>
        <p:spPr>
          <a:xfrm>
            <a:off x="10406590" y="882080"/>
            <a:ext cx="1785410" cy="18299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504EF8-13B3-E09E-365E-36D201D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91" t="23313"/>
          <a:stretch/>
        </p:blipFill>
        <p:spPr>
          <a:xfrm>
            <a:off x="1" y="885372"/>
            <a:ext cx="1969898" cy="21487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8C4251-AC5F-E634-9F26-4801339D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58" b="21918"/>
          <a:stretch/>
        </p:blipFill>
        <p:spPr>
          <a:xfrm>
            <a:off x="10892765" y="5366187"/>
            <a:ext cx="1299235" cy="11628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105D9D5-BC5F-8C51-C094-20A38D72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8180"/>
          <a:stretch/>
        </p:blipFill>
        <p:spPr>
          <a:xfrm>
            <a:off x="11668445" y="4524323"/>
            <a:ext cx="532433" cy="7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ground 2  &amp;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75CF57-6A66-BF53-D683-4232C8FF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126" b="22972"/>
          <a:stretch/>
        </p:blipFill>
        <p:spPr>
          <a:xfrm>
            <a:off x="10037619" y="3802948"/>
            <a:ext cx="2154382" cy="27260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444B2A1-0263-E44F-8CB6-10BC554D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9" y="210457"/>
            <a:ext cx="10515600" cy="5169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3C3C3C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1" name="≠"/>
          <p:cNvSpPr/>
          <p:nvPr userDrawn="1"/>
        </p:nvSpPr>
        <p:spPr>
          <a:xfrm>
            <a:off x="0" y="6657081"/>
            <a:ext cx="12192000" cy="210063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000"/>
            </a:lvl1pPr>
          </a:lstStyle>
          <a:p>
            <a:endParaRPr sz="2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7A4929-7A15-4871-AF1F-8D7B32E1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≠">
            <a:extLst>
              <a:ext uri="{FF2B5EF4-FFF2-40B4-BE49-F238E27FC236}">
                <a16:creationId xmlns:a16="http://schemas.microsoft.com/office/drawing/2014/main" id="{198EC43F-DB6A-4BF9-8B69-D9007846BEE6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CE6C-2F1A-4370-A274-D6A5DE326968}"/>
              </a:ext>
            </a:extLst>
          </p:cNvPr>
          <p:cNvSpPr txBox="1"/>
          <p:nvPr userDrawn="1"/>
        </p:nvSpPr>
        <p:spPr>
          <a:xfrm>
            <a:off x="197603" y="6629535"/>
            <a:ext cx="1991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· process · results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48A4C0-E36E-F04B-0CC1-B5EDBC766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9861" y="252810"/>
            <a:ext cx="2419252" cy="346750"/>
          </a:xfrm>
          <a:prstGeom prst="rect">
            <a:avLst/>
          </a:prstGeom>
        </p:spPr>
      </p:pic>
      <p:sp>
        <p:nvSpPr>
          <p:cNvPr id="4" name="≠">
            <a:extLst>
              <a:ext uri="{FF2B5EF4-FFF2-40B4-BE49-F238E27FC236}">
                <a16:creationId xmlns:a16="http://schemas.microsoft.com/office/drawing/2014/main" id="{DAE80098-A98E-6E58-E2CE-29D1D33FE2E4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D05A7C-EF48-DDBA-690A-6FA3A5FD9CFE}"/>
              </a:ext>
            </a:extLst>
          </p:cNvPr>
          <p:cNvCxnSpPr/>
          <p:nvPr userDrawn="1"/>
        </p:nvCxnSpPr>
        <p:spPr>
          <a:xfrm>
            <a:off x="164947" y="885372"/>
            <a:ext cx="1184151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4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6B45D-B990-44F9-8F40-934BB304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90"/>
            <a:ext cx="8600342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9818-DDEF-4DFE-851B-966BEDF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0895-D254-4F16-AF36-187613C3E643}"/>
              </a:ext>
            </a:extLst>
          </p:cNvPr>
          <p:cNvCxnSpPr/>
          <p:nvPr userDrawn="1"/>
        </p:nvCxnSpPr>
        <p:spPr>
          <a:xfrm>
            <a:off x="0" y="6790490"/>
            <a:ext cx="12192000" cy="0"/>
          </a:xfrm>
          <a:prstGeom prst="line">
            <a:avLst/>
          </a:prstGeom>
          <a:ln w="130175">
            <a:solidFill>
              <a:srgbClr val="F5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≠">
            <a:extLst>
              <a:ext uri="{FF2B5EF4-FFF2-40B4-BE49-F238E27FC236}">
                <a16:creationId xmlns:a16="http://schemas.microsoft.com/office/drawing/2014/main" id="{D8EBF8A2-6262-4E99-9526-8AC89E976034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≠">
            <a:extLst>
              <a:ext uri="{FF2B5EF4-FFF2-40B4-BE49-F238E27FC236}">
                <a16:creationId xmlns:a16="http://schemas.microsoft.com/office/drawing/2014/main" id="{6135FF12-B134-BBDE-3CB8-848BDA5E24AC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27F59C-5790-4242-3331-5B864E9CD7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1" r:id="rId3"/>
    <p:sldLayoutId id="2147483672" r:id="rId4"/>
    <p:sldLayoutId id="2147483659" r:id="rId5"/>
    <p:sldLayoutId id="2147483667" r:id="rId6"/>
    <p:sldLayoutId id="2147483661" r:id="rId7"/>
    <p:sldLayoutId id="2147483668" r:id="rId8"/>
    <p:sldLayoutId id="2147483669" r:id="rId9"/>
    <p:sldLayoutId id="2147483662" r:id="rId10"/>
    <p:sldLayoutId id="2147483666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6B45D-B990-44F9-8F40-934BB304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790"/>
            <a:ext cx="8600342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9818-DDEF-4DFE-851B-966BEDF7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122362"/>
            <a:ext cx="9762478" cy="522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0895-D254-4F16-AF36-187613C3E643}"/>
              </a:ext>
            </a:extLst>
          </p:cNvPr>
          <p:cNvCxnSpPr/>
          <p:nvPr userDrawn="1"/>
        </p:nvCxnSpPr>
        <p:spPr>
          <a:xfrm>
            <a:off x="0" y="6790490"/>
            <a:ext cx="12192000" cy="0"/>
          </a:xfrm>
          <a:prstGeom prst="line">
            <a:avLst/>
          </a:prstGeom>
          <a:ln w="130175">
            <a:solidFill>
              <a:srgbClr val="F5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≠">
            <a:extLst>
              <a:ext uri="{FF2B5EF4-FFF2-40B4-BE49-F238E27FC236}">
                <a16:creationId xmlns:a16="http://schemas.microsoft.com/office/drawing/2014/main" id="{D8EBF8A2-6262-4E99-9526-8AC89E976034}"/>
              </a:ext>
            </a:extLst>
          </p:cNvPr>
          <p:cNvSpPr/>
          <p:nvPr userDrawn="1"/>
        </p:nvSpPr>
        <p:spPr>
          <a:xfrm>
            <a:off x="0" y="6629535"/>
            <a:ext cx="12192000" cy="246221"/>
          </a:xfrm>
          <a:prstGeom prst="rect">
            <a:avLst/>
          </a:prstGeom>
          <a:solidFill>
            <a:srgbClr val="F56E23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≠">
            <a:extLst>
              <a:ext uri="{FF2B5EF4-FFF2-40B4-BE49-F238E27FC236}">
                <a16:creationId xmlns:a16="http://schemas.microsoft.com/office/drawing/2014/main" id="{6135FF12-B134-BBDE-3CB8-848BDA5E24AC}"/>
              </a:ext>
            </a:extLst>
          </p:cNvPr>
          <p:cNvSpPr/>
          <p:nvPr userDrawn="1"/>
        </p:nvSpPr>
        <p:spPr>
          <a:xfrm>
            <a:off x="0" y="6529007"/>
            <a:ext cx="12192000" cy="34674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lIns="45719" rIns="45719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4ED255-54B6-4EB1-11B2-8A0EBD0B88B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87379" y="340206"/>
            <a:ext cx="2385967" cy="3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2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engageprocess.com" TargetMode="External"/><Relationship Id="rId2" Type="http://schemas.openxmlformats.org/officeDocument/2006/relationships/hyperlink" Target="mailto:winola@engageprocess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EDC-198A-7521-7248-51FD81E5C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45" y="1866299"/>
            <a:ext cx="11678855" cy="2442257"/>
          </a:xfrm>
        </p:spPr>
        <p:txBody>
          <a:bodyPr/>
          <a:lstStyle/>
          <a:p>
            <a:r>
              <a:rPr lang="en-US" dirty="0"/>
              <a:t>Best Process Map</a:t>
            </a:r>
            <a:br>
              <a:rPr lang="en-US" sz="44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4000" i="1" dirty="0"/>
              <a:t>ever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38350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39D7BCB-A239-9E25-DE1A-37D2DB20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4" y="1444224"/>
            <a:ext cx="3266372" cy="455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ABB3105-04F2-1BCD-C239-5042127B701B}"/>
              </a:ext>
            </a:extLst>
          </p:cNvPr>
          <p:cNvSpPr/>
          <p:nvPr/>
        </p:nvSpPr>
        <p:spPr>
          <a:xfrm>
            <a:off x="1722273" y="2721477"/>
            <a:ext cx="1929374" cy="3229085"/>
          </a:xfrm>
          <a:prstGeom prst="rect">
            <a:avLst/>
          </a:prstGeom>
          <a:solidFill>
            <a:srgbClr val="F2E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3C3C3C"/>
                </a:solidFill>
              </a:rPr>
              <a:t>‘</a:t>
            </a:r>
            <a:r>
              <a:rPr lang="en-US" sz="1600" dirty="0">
                <a:solidFill>
                  <a:srgbClr val="3C3C3C"/>
                </a:solidFill>
              </a:rPr>
              <a:t>Would you tell me, please, which way I ought to go from here?</a:t>
            </a:r>
            <a:endParaRPr lang="nl-NL" sz="1600" dirty="0">
              <a:solidFill>
                <a:srgbClr val="3C3C3C"/>
              </a:solidFill>
            </a:endParaRPr>
          </a:p>
          <a:p>
            <a:pPr algn="ctr"/>
            <a:endParaRPr lang="nl-NL" sz="1600" dirty="0">
              <a:solidFill>
                <a:srgbClr val="3C3C3C"/>
              </a:solidFill>
            </a:endParaRPr>
          </a:p>
          <a:p>
            <a:pPr algn="ctr"/>
            <a:endParaRPr lang="nl-NL" sz="1600" dirty="0">
              <a:solidFill>
                <a:srgbClr val="3C3C3C"/>
              </a:solidFill>
            </a:endParaRPr>
          </a:p>
          <a:p>
            <a:pPr algn="ctr"/>
            <a:r>
              <a:rPr lang="nl-NL" sz="1600" dirty="0">
                <a:solidFill>
                  <a:srgbClr val="3C3C3C"/>
                </a:solidFill>
              </a:rPr>
              <a:t>‘</a:t>
            </a:r>
            <a:r>
              <a:rPr lang="en-US" sz="1600" dirty="0">
                <a:solidFill>
                  <a:srgbClr val="3C3C3C"/>
                </a:solidFill>
              </a:rPr>
              <a:t>That depends a good deal on where you want to get to</a:t>
            </a:r>
            <a:r>
              <a:rPr lang="nl-NL" sz="1600" dirty="0">
                <a:solidFill>
                  <a:srgbClr val="3C3C3C"/>
                </a:solidFill>
              </a:rPr>
              <a:t>’</a:t>
            </a:r>
            <a:endParaRPr lang="en-NL" sz="1600" dirty="0">
              <a:solidFill>
                <a:srgbClr val="3C3C3C"/>
              </a:solidFill>
            </a:endParaRP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8022869A-3D5C-0AB5-3249-CFDBED8E8F35}"/>
              </a:ext>
            </a:extLst>
          </p:cNvPr>
          <p:cNvSpPr txBox="1">
            <a:spLocks/>
          </p:cNvSpPr>
          <p:nvPr/>
        </p:nvSpPr>
        <p:spPr>
          <a:xfrm>
            <a:off x="4784014" y="1502801"/>
            <a:ext cx="7022711" cy="4550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Is a way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b="1" dirty="0" err="1"/>
              <a:t>communicate</a:t>
            </a:r>
            <a:endParaRPr lang="nl-NL" sz="3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 err="1"/>
              <a:t>Conveys</a:t>
            </a:r>
            <a:r>
              <a:rPr lang="nl-NL" sz="3200" dirty="0"/>
              <a:t> a </a:t>
            </a:r>
            <a:r>
              <a:rPr lang="nl-NL" sz="3200" b="1" dirty="0" err="1"/>
              <a:t>message</a:t>
            </a:r>
            <a:endParaRPr lang="nl-NL" sz="3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 err="1"/>
              <a:t>Considers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b="1" dirty="0" err="1"/>
              <a:t>audience</a:t>
            </a:r>
            <a:endParaRPr lang="nl-NL" sz="3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b="1" dirty="0" err="1"/>
              <a:t>Matures</a:t>
            </a:r>
            <a:r>
              <a:rPr lang="nl-NL" sz="3200" dirty="0"/>
              <a:t> at </a:t>
            </a:r>
            <a:r>
              <a:rPr lang="nl-NL" sz="3200" dirty="0" err="1"/>
              <a:t>their</a:t>
            </a:r>
            <a:r>
              <a:rPr lang="nl-NL" sz="3200" dirty="0"/>
              <a:t> </a:t>
            </a:r>
            <a:r>
              <a:rPr lang="nl-NL" sz="3200" dirty="0" err="1"/>
              <a:t>own</a:t>
            </a:r>
            <a:r>
              <a:rPr lang="nl-NL" sz="3200" dirty="0"/>
              <a:t> pace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/>
              <a:t>Platform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b="1" dirty="0" err="1"/>
              <a:t>additional</a:t>
            </a:r>
            <a:r>
              <a:rPr lang="nl-NL" sz="3200" b="1" dirty="0"/>
              <a:t>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NL" sz="32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4FBC25F-D904-2FC5-12BC-33B4C47F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Process diagram has a </a:t>
            </a:r>
            <a:r>
              <a:rPr lang="nl-NL" dirty="0" err="1"/>
              <a:t>purpose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08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AA42E564-7504-BDC3-E9D3-4EE9B9980D85}"/>
              </a:ext>
            </a:extLst>
          </p:cNvPr>
          <p:cNvSpPr/>
          <p:nvPr/>
        </p:nvSpPr>
        <p:spPr>
          <a:xfrm>
            <a:off x="9411515" y="2818638"/>
            <a:ext cx="2125431" cy="1710979"/>
          </a:xfrm>
          <a:prstGeom prst="roundRect">
            <a:avLst>
              <a:gd name="adj" fmla="val 5711"/>
            </a:avLst>
          </a:prstGeom>
          <a:solidFill>
            <a:srgbClr val="F8D3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D3BC548F-5537-1E9B-132D-5BF57FCE2E26}"/>
              </a:ext>
            </a:extLst>
          </p:cNvPr>
          <p:cNvSpPr/>
          <p:nvPr/>
        </p:nvSpPr>
        <p:spPr>
          <a:xfrm>
            <a:off x="7234270" y="2824886"/>
            <a:ext cx="2125431" cy="1710979"/>
          </a:xfrm>
          <a:prstGeom prst="roundRect">
            <a:avLst>
              <a:gd name="adj" fmla="val 5711"/>
            </a:avLst>
          </a:prstGeom>
          <a:solidFill>
            <a:srgbClr val="59DC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DA58A6A8-721E-9DC1-4C68-7B370F234533}"/>
              </a:ext>
            </a:extLst>
          </p:cNvPr>
          <p:cNvSpPr/>
          <p:nvPr/>
        </p:nvSpPr>
        <p:spPr>
          <a:xfrm>
            <a:off x="5033283" y="2826818"/>
            <a:ext cx="2125431" cy="1710979"/>
          </a:xfrm>
          <a:prstGeom prst="roundRect">
            <a:avLst>
              <a:gd name="adj" fmla="val 5711"/>
            </a:avLst>
          </a:prstGeom>
          <a:solidFill>
            <a:srgbClr val="A1DA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7B7C8436-FF7B-79E6-58A8-F486C4F7617F}"/>
              </a:ext>
            </a:extLst>
          </p:cNvPr>
          <p:cNvSpPr/>
          <p:nvPr/>
        </p:nvSpPr>
        <p:spPr>
          <a:xfrm>
            <a:off x="2843865" y="2826817"/>
            <a:ext cx="2125431" cy="1710979"/>
          </a:xfrm>
          <a:prstGeom prst="roundRect">
            <a:avLst>
              <a:gd name="adj" fmla="val 5711"/>
            </a:avLst>
          </a:prstGeom>
          <a:solidFill>
            <a:srgbClr val="E0B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8" name="Rechthoek: afgeronde hoeken 47">
            <a:extLst>
              <a:ext uri="{FF2B5EF4-FFF2-40B4-BE49-F238E27FC236}">
                <a16:creationId xmlns:a16="http://schemas.microsoft.com/office/drawing/2014/main" id="{A2ACBC4B-986C-2976-9344-B41178CE7305}"/>
              </a:ext>
            </a:extLst>
          </p:cNvPr>
          <p:cNvSpPr/>
          <p:nvPr/>
        </p:nvSpPr>
        <p:spPr>
          <a:xfrm>
            <a:off x="631066" y="2818638"/>
            <a:ext cx="2125431" cy="1710979"/>
          </a:xfrm>
          <a:prstGeom prst="roundRect">
            <a:avLst>
              <a:gd name="adj" fmla="val 5711"/>
            </a:avLst>
          </a:prstGeom>
          <a:solidFill>
            <a:srgbClr val="FF86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145243-122A-CA66-D52F-555E5638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PT Sans"/>
              </a:rPr>
              <a:t>Process</a:t>
            </a:r>
            <a:r>
              <a:rPr lang="nl-NL" dirty="0">
                <a:latin typeface="PT Sans"/>
              </a:rPr>
              <a:t> </a:t>
            </a:r>
            <a:r>
              <a:rPr lang="nl-NL" dirty="0" err="1">
                <a:latin typeface="PT Sans"/>
              </a:rPr>
              <a:t>maturity</a:t>
            </a:r>
            <a:r>
              <a:rPr lang="nl-NL" dirty="0">
                <a:latin typeface="PT Sans"/>
              </a:rPr>
              <a:t> model</a:t>
            </a:r>
            <a:endParaRPr lang="en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C3C1CB3-CD1C-B997-FF0C-69EE29E885B1}"/>
              </a:ext>
            </a:extLst>
          </p:cNvPr>
          <p:cNvGrpSpPr/>
          <p:nvPr/>
        </p:nvGrpSpPr>
        <p:grpSpPr>
          <a:xfrm>
            <a:off x="694733" y="2946506"/>
            <a:ext cx="1985075" cy="1569660"/>
            <a:chOff x="662113" y="3006220"/>
            <a:chExt cx="1985075" cy="1569660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39649591-5F9A-AC55-7180-2BBFF4D00813}"/>
                </a:ext>
              </a:extLst>
            </p:cNvPr>
            <p:cNvSpPr txBox="1"/>
            <p:nvPr/>
          </p:nvSpPr>
          <p:spPr>
            <a:xfrm>
              <a:off x="662113" y="3006220"/>
              <a:ext cx="198507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nl-NL" sz="1200" b="1" dirty="0">
                  <a:latin typeface="+mj-lt"/>
                </a:rPr>
                <a:t>Responsibility</a:t>
              </a:r>
              <a:br>
                <a:rPr lang="nl-NL" sz="1200" b="1" dirty="0">
                  <a:latin typeface="+mj-lt"/>
                </a:rPr>
              </a:br>
              <a:r>
                <a:rPr lang="nl-NL" sz="1200" b="1" dirty="0">
                  <a:latin typeface="+mj-lt"/>
                </a:rPr>
                <a:t>(</a:t>
              </a:r>
              <a:r>
                <a:rPr lang="nl-NL" sz="1200" b="1" dirty="0" err="1">
                  <a:latin typeface="+mj-lt"/>
                </a:rPr>
                <a:t>Process</a:t>
              </a:r>
              <a:r>
                <a:rPr lang="nl-NL" sz="1200" b="1" dirty="0">
                  <a:latin typeface="+mj-lt"/>
                </a:rPr>
                <a:t> </a:t>
              </a:r>
              <a:r>
                <a:rPr lang="nl-NL" sz="1200" b="1" dirty="0" err="1">
                  <a:latin typeface="+mj-lt"/>
                </a:rPr>
                <a:t>and</a:t>
              </a:r>
              <a:r>
                <a:rPr lang="nl-NL" sz="1200" b="1" dirty="0">
                  <a:latin typeface="+mj-lt"/>
                </a:rPr>
                <a:t> step level)</a:t>
              </a:r>
            </a:p>
            <a:p>
              <a:endParaRPr lang="nl-NL" sz="1200" b="1" dirty="0">
                <a:latin typeface="+mj-lt"/>
              </a:endParaRPr>
            </a:p>
            <a:p>
              <a:r>
                <a:rPr lang="nl-NL" sz="1200" b="1" dirty="0">
                  <a:latin typeface="+mj-lt"/>
                </a:rPr>
                <a:t>Process scope </a:t>
              </a:r>
              <a:br>
                <a:rPr lang="nl-NL" sz="1200" b="1" dirty="0">
                  <a:latin typeface="+mj-lt"/>
                </a:rPr>
              </a:br>
              <a:r>
                <a:rPr lang="nl-NL" sz="1200" b="1" dirty="0">
                  <a:latin typeface="+mj-lt"/>
                </a:rPr>
                <a:t>(Trigger-deliverables)</a:t>
              </a:r>
            </a:p>
            <a:p>
              <a:endParaRPr lang="nl-NL" sz="1200" b="1" dirty="0">
                <a:latin typeface="+mj-lt"/>
              </a:endParaRPr>
            </a:p>
            <a:p>
              <a:r>
                <a:rPr lang="nl-NL" sz="1200" b="1" dirty="0">
                  <a:latin typeface="+mj-lt"/>
                </a:rPr>
                <a:t>Part of a Process </a:t>
              </a:r>
              <a:r>
                <a:rPr lang="nl-NL" sz="1200" b="1" dirty="0" err="1">
                  <a:latin typeface="+mj-lt"/>
                </a:rPr>
                <a:t>framework</a:t>
              </a:r>
              <a:endParaRPr lang="nl-NL" sz="1200" b="1" dirty="0">
                <a:latin typeface="+mj-lt"/>
              </a:endParaRPr>
            </a:p>
          </p:txBody>
        </p: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F89441D1-71A0-AC85-4F43-98DC3622C1A6}"/>
                </a:ext>
              </a:extLst>
            </p:cNvPr>
            <p:cNvCxnSpPr/>
            <p:nvPr/>
          </p:nvCxnSpPr>
          <p:spPr>
            <a:xfrm>
              <a:off x="754126" y="3515529"/>
              <a:ext cx="1619250" cy="0"/>
            </a:xfrm>
            <a:prstGeom prst="line">
              <a:avLst/>
            </a:prstGeom>
            <a:ln w="12700">
              <a:solidFill>
                <a:srgbClr val="FF45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5DF367C-145A-A531-A3B6-3B4B6CE2B4F8}"/>
              </a:ext>
            </a:extLst>
          </p:cNvPr>
          <p:cNvGrpSpPr/>
          <p:nvPr/>
        </p:nvGrpSpPr>
        <p:grpSpPr>
          <a:xfrm>
            <a:off x="2863879" y="2974056"/>
            <a:ext cx="2022269" cy="1384995"/>
            <a:chOff x="2828623" y="3037932"/>
            <a:chExt cx="2022269" cy="1384995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4EA8B91D-2A2A-DE5F-2912-63C25D60C22D}"/>
                </a:ext>
              </a:extLst>
            </p:cNvPr>
            <p:cNvSpPr txBox="1"/>
            <p:nvPr/>
          </p:nvSpPr>
          <p:spPr>
            <a:xfrm>
              <a:off x="2828623" y="3037932"/>
              <a:ext cx="2022269" cy="138499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nl-NL"/>
              </a:defPPr>
              <a:lvl1pPr>
                <a:defRPr sz="1200" b="1">
                  <a:latin typeface="+mj-lt"/>
                </a:defRPr>
              </a:lvl1pPr>
            </a:lstStyle>
            <a:p>
              <a:r>
                <a:rPr lang="nl-NL" dirty="0" err="1"/>
                <a:t>Tasks</a:t>
              </a:r>
              <a:r>
                <a:rPr lang="nl-NL" dirty="0"/>
                <a:t> </a:t>
              </a:r>
              <a:r>
                <a:rPr lang="nl-NL" dirty="0" err="1"/>
                <a:t>and</a:t>
              </a:r>
              <a:r>
                <a:rPr lang="nl-NL" dirty="0"/>
                <a:t> </a:t>
              </a:r>
              <a:r>
                <a:rPr lang="nl-NL" dirty="0" err="1"/>
                <a:t>exceptions</a:t>
              </a:r>
            </a:p>
            <a:p>
              <a:endParaRPr lang="nl-NL" dirty="0"/>
            </a:p>
            <a:p>
              <a:endParaRPr lang="nl-NL" dirty="0"/>
            </a:p>
            <a:p>
              <a:r>
                <a:rPr lang="nl-NL" dirty="0"/>
                <a:t>Resources</a:t>
              </a:r>
            </a:p>
            <a:p>
              <a:endParaRPr lang="nl-NL" dirty="0"/>
            </a:p>
            <a:p>
              <a:endParaRPr lang="nl-NL" dirty="0"/>
            </a:p>
            <a:p>
              <a:r>
                <a:rPr lang="nl-NL" dirty="0" err="1"/>
                <a:t>KPI’s</a:t>
              </a:r>
              <a:r>
                <a:rPr lang="nl-NL" dirty="0"/>
                <a:t> </a:t>
              </a:r>
              <a:r>
                <a:rPr lang="nl-NL" dirty="0" err="1"/>
                <a:t>and</a:t>
              </a:r>
              <a:r>
                <a:rPr lang="nl-NL" dirty="0"/>
                <a:t> </a:t>
              </a:r>
              <a:r>
                <a:rPr lang="nl-NL" dirty="0" err="1"/>
                <a:t>quality</a:t>
              </a:r>
              <a:r>
                <a:rPr lang="nl-NL" dirty="0"/>
                <a:t> </a:t>
              </a:r>
              <a:r>
                <a:rPr lang="nl-NL" dirty="0" err="1"/>
                <a:t>measures</a:t>
              </a:r>
              <a:endParaRPr lang="nl-NL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68A67B0F-30E7-64E8-6BC0-FBCED7FC93CB}"/>
                </a:ext>
              </a:extLst>
            </p:cNvPr>
            <p:cNvCxnSpPr/>
            <p:nvPr/>
          </p:nvCxnSpPr>
          <p:spPr>
            <a:xfrm>
              <a:off x="2931753" y="3515529"/>
              <a:ext cx="1619250" cy="0"/>
            </a:xfrm>
            <a:prstGeom prst="line">
              <a:avLst/>
            </a:prstGeom>
            <a:ln w="12700">
              <a:solidFill>
                <a:srgbClr val="D08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C6BF646-74CC-4192-2F13-3F0960009DDD}"/>
                </a:ext>
              </a:extLst>
            </p:cNvPr>
            <p:cNvCxnSpPr/>
            <p:nvPr/>
          </p:nvCxnSpPr>
          <p:spPr>
            <a:xfrm>
              <a:off x="2923094" y="4009097"/>
              <a:ext cx="1619250" cy="0"/>
            </a:xfrm>
            <a:prstGeom prst="line">
              <a:avLst/>
            </a:prstGeom>
            <a:ln w="12700">
              <a:solidFill>
                <a:srgbClr val="D08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DECDF34-FF62-437E-5CD9-240356AB50D3}"/>
              </a:ext>
            </a:extLst>
          </p:cNvPr>
          <p:cNvGrpSpPr/>
          <p:nvPr/>
        </p:nvGrpSpPr>
        <p:grpSpPr>
          <a:xfrm>
            <a:off x="5155058" y="2920649"/>
            <a:ext cx="1950698" cy="1754326"/>
            <a:chOff x="5120651" y="3024945"/>
            <a:chExt cx="1950698" cy="1754326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E4C76EB-EF3C-61A2-F260-9FF3265244B0}"/>
                </a:ext>
              </a:extLst>
            </p:cNvPr>
            <p:cNvSpPr txBox="1"/>
            <p:nvPr/>
          </p:nvSpPr>
          <p:spPr>
            <a:xfrm>
              <a:off x="5120651" y="3024945"/>
              <a:ext cx="195069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nl-NL"/>
              </a:defPPr>
              <a:lvl1pPr>
                <a:defRPr sz="1200" b="1">
                  <a:latin typeface="+mj-lt"/>
                </a:defRPr>
              </a:lvl1pPr>
            </a:lstStyle>
            <a:p>
              <a:r>
                <a:rPr lang="nl-NL" dirty="0" err="1"/>
                <a:t>Manuals</a:t>
              </a:r>
            </a:p>
            <a:p>
              <a:endParaRPr lang="nl-NL" dirty="0"/>
            </a:p>
            <a:p>
              <a:endParaRPr lang="nl-NL" dirty="0"/>
            </a:p>
            <a:p>
              <a:r>
                <a:rPr lang="nl-NL" dirty="0" err="1"/>
                <a:t>Risks</a:t>
              </a:r>
              <a:r>
                <a:rPr lang="nl-NL" dirty="0"/>
                <a:t> </a:t>
              </a:r>
              <a:r>
                <a:rPr lang="nl-NL" dirty="0" err="1"/>
                <a:t>and</a:t>
              </a:r>
              <a:r>
                <a:rPr lang="nl-NL" dirty="0"/>
                <a:t> </a:t>
              </a:r>
              <a:r>
                <a:rPr lang="nl-NL" dirty="0" err="1"/>
                <a:t>measures</a:t>
              </a:r>
              <a:br>
                <a:rPr lang="nl-NL" dirty="0"/>
              </a:br>
              <a:r>
                <a:rPr lang="nl-NL" dirty="0"/>
                <a:t>The </a:t>
              </a:r>
              <a:r>
                <a:rPr lang="nl-NL" dirty="0" err="1"/>
                <a:t>Why</a:t>
              </a:r>
              <a:endParaRPr lang="nl-NL" dirty="0"/>
            </a:p>
            <a:p>
              <a:endParaRPr lang="nl-NL" dirty="0"/>
            </a:p>
            <a:p>
              <a:r>
                <a:rPr lang="nl-NL" dirty="0"/>
                <a:t>Feedback </a:t>
              </a:r>
              <a:r>
                <a:rPr lang="nl-NL" dirty="0" err="1"/>
                <a:t>cycle</a:t>
              </a:r>
              <a:r>
                <a:rPr lang="nl-NL" dirty="0"/>
                <a:t> </a:t>
              </a:r>
              <a:r>
                <a:rPr lang="nl-NL" dirty="0" err="1"/>
                <a:t>closed</a:t>
              </a:r>
              <a:br>
                <a:rPr lang="en-US" dirty="0"/>
              </a:br>
              <a:r>
                <a:rPr lang="nl-NL" dirty="0"/>
                <a:t>(</a:t>
              </a:r>
              <a:r>
                <a:rPr lang="nl-NL" dirty="0" err="1"/>
                <a:t>one</a:t>
              </a:r>
              <a:r>
                <a:rPr lang="nl-NL" dirty="0"/>
                <a:t> source of </a:t>
              </a:r>
              <a:r>
                <a:rPr lang="nl-NL" dirty="0" err="1"/>
                <a:t>truth</a:t>
              </a:r>
              <a:r>
                <a:rPr lang="nl-NL" dirty="0"/>
                <a:t>)</a:t>
              </a:r>
            </a:p>
            <a:p>
              <a:endParaRPr lang="nl-NL" dirty="0"/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83948A34-E4C1-F4B0-65E0-ABA72BE94FAC}"/>
                </a:ext>
              </a:extLst>
            </p:cNvPr>
            <p:cNvCxnSpPr/>
            <p:nvPr/>
          </p:nvCxnSpPr>
          <p:spPr>
            <a:xfrm>
              <a:off x="5174827" y="3515529"/>
              <a:ext cx="1619250" cy="0"/>
            </a:xfrm>
            <a:prstGeom prst="line">
              <a:avLst/>
            </a:prstGeom>
            <a:ln w="12700">
              <a:solidFill>
                <a:srgbClr val="6FC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74AD1AB3-A9D0-A00D-B482-285C13EBA3FC}"/>
                </a:ext>
              </a:extLst>
            </p:cNvPr>
            <p:cNvCxnSpPr/>
            <p:nvPr/>
          </p:nvCxnSpPr>
          <p:spPr>
            <a:xfrm>
              <a:off x="5203901" y="4063332"/>
              <a:ext cx="1619250" cy="0"/>
            </a:xfrm>
            <a:prstGeom prst="line">
              <a:avLst/>
            </a:prstGeom>
            <a:ln w="12700">
              <a:solidFill>
                <a:srgbClr val="6FC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6B19109-9896-CA19-989E-DC482D9F160A}"/>
              </a:ext>
            </a:extLst>
          </p:cNvPr>
          <p:cNvGrpSpPr/>
          <p:nvPr/>
        </p:nvGrpSpPr>
        <p:grpSpPr>
          <a:xfrm>
            <a:off x="7301355" y="2946276"/>
            <a:ext cx="2109996" cy="1384995"/>
            <a:chOff x="7354010" y="3003295"/>
            <a:chExt cx="2109996" cy="1384995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4F81F9D-4797-36E6-BF48-9E0984A2F249}"/>
                </a:ext>
              </a:extLst>
            </p:cNvPr>
            <p:cNvSpPr txBox="1"/>
            <p:nvPr/>
          </p:nvSpPr>
          <p:spPr>
            <a:xfrm>
              <a:off x="7354010" y="3003295"/>
              <a:ext cx="2109996" cy="138499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nl-NL"/>
              </a:defPPr>
              <a:lvl1pPr>
                <a:defRPr sz="1200" b="1">
                  <a:latin typeface="+mj-lt"/>
                </a:defRPr>
              </a:lvl1pPr>
            </a:lstStyle>
            <a:p>
              <a:r>
                <a:rPr lang="nl-NL" dirty="0" err="1"/>
                <a:t>All</a:t>
              </a:r>
              <a:r>
                <a:rPr lang="nl-NL" dirty="0"/>
                <a:t> </a:t>
              </a:r>
              <a:r>
                <a:rPr lang="nl-NL" dirty="0" err="1"/>
                <a:t>exceptions</a:t>
              </a:r>
              <a:r>
                <a:rPr lang="nl-NL" dirty="0"/>
                <a:t> </a:t>
              </a:r>
              <a:r>
                <a:rPr lang="nl-NL" dirty="0" err="1"/>
                <a:t>that</a:t>
              </a:r>
              <a:r>
                <a:rPr lang="nl-NL" dirty="0"/>
                <a:t> </a:t>
              </a:r>
              <a:r>
                <a:rPr lang="nl-NL" dirty="0" err="1"/>
                <a:t>need</a:t>
              </a:r>
              <a:r>
                <a:rPr lang="nl-NL" dirty="0"/>
                <a:t> a </a:t>
              </a:r>
              <a:r>
                <a:rPr lang="nl-NL" dirty="0" err="1"/>
                <a:t>decisive</a:t>
              </a:r>
              <a:r>
                <a:rPr lang="nl-NL" dirty="0"/>
                <a:t> </a:t>
              </a:r>
              <a:r>
                <a:rPr lang="nl-NL" dirty="0" err="1"/>
                <a:t>outcome</a:t>
              </a:r>
            </a:p>
            <a:p>
              <a:endParaRPr lang="nl-NL" dirty="0"/>
            </a:p>
            <a:p>
              <a:r>
                <a:rPr lang="nl-NL" dirty="0"/>
                <a:t>Input/output per step</a:t>
              </a:r>
            </a:p>
            <a:p>
              <a:endParaRPr lang="nl-NL" dirty="0"/>
            </a:p>
            <a:p>
              <a:endParaRPr lang="nl-NL" dirty="0"/>
            </a:p>
            <a:p>
              <a:r>
                <a:rPr lang="nl-NL" dirty="0" err="1"/>
                <a:t>Measurements</a:t>
              </a:r>
              <a:endParaRPr lang="en-NL" dirty="0" err="1"/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CE76029C-6895-5570-BD8A-445B1FE7D7FC}"/>
                </a:ext>
              </a:extLst>
            </p:cNvPr>
            <p:cNvCxnSpPr/>
            <p:nvPr/>
          </p:nvCxnSpPr>
          <p:spPr>
            <a:xfrm>
              <a:off x="7468193" y="3515529"/>
              <a:ext cx="1619250" cy="0"/>
            </a:xfrm>
            <a:prstGeom prst="line">
              <a:avLst/>
            </a:prstGeom>
            <a:ln w="12700">
              <a:solidFill>
                <a:srgbClr val="00C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5409B062-D6BB-B7DF-4356-44C07FC58583}"/>
                </a:ext>
              </a:extLst>
            </p:cNvPr>
            <p:cNvCxnSpPr/>
            <p:nvPr/>
          </p:nvCxnSpPr>
          <p:spPr>
            <a:xfrm>
              <a:off x="7468193" y="4063332"/>
              <a:ext cx="1619250" cy="0"/>
            </a:xfrm>
            <a:prstGeom prst="line">
              <a:avLst/>
            </a:prstGeom>
            <a:ln w="12700">
              <a:solidFill>
                <a:srgbClr val="00C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65A62620-87AC-6129-B078-DB25F34FB54F}"/>
              </a:ext>
            </a:extLst>
          </p:cNvPr>
          <p:cNvGrpSpPr/>
          <p:nvPr/>
        </p:nvGrpSpPr>
        <p:grpSpPr>
          <a:xfrm>
            <a:off x="9502506" y="3038608"/>
            <a:ext cx="2109996" cy="1200329"/>
            <a:chOff x="9530249" y="3038610"/>
            <a:chExt cx="2109996" cy="1200329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C15396C-92D5-91B0-FC52-2F73D31668CE}"/>
                </a:ext>
              </a:extLst>
            </p:cNvPr>
            <p:cNvSpPr txBox="1"/>
            <p:nvPr/>
          </p:nvSpPr>
          <p:spPr>
            <a:xfrm>
              <a:off x="9530249" y="3038610"/>
              <a:ext cx="210999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nl-NL"/>
              </a:defPPr>
              <a:lvl1pPr>
                <a:defRPr sz="1200" b="1">
                  <a:latin typeface="+mj-lt"/>
                </a:defRPr>
              </a:lvl1pPr>
            </a:lstStyle>
            <a:p>
              <a:r>
                <a:rPr lang="nl-NL" dirty="0"/>
                <a:t>Business </a:t>
              </a:r>
              <a:r>
                <a:rPr lang="nl-NL" dirty="0" err="1"/>
                <a:t>rules</a:t>
              </a:r>
            </a:p>
            <a:p>
              <a:endParaRPr lang="nl-NL" dirty="0"/>
            </a:p>
            <a:p>
              <a:r>
                <a:rPr lang="nl-NL" dirty="0" err="1"/>
                <a:t>Functional</a:t>
              </a:r>
              <a:r>
                <a:rPr lang="nl-NL" dirty="0"/>
                <a:t> design</a:t>
              </a:r>
            </a:p>
            <a:p>
              <a:endParaRPr lang="nl-NL" dirty="0"/>
            </a:p>
            <a:p>
              <a:r>
                <a:rPr lang="nl-NL" dirty="0" err="1"/>
                <a:t>Theoretical</a:t>
              </a:r>
              <a:r>
                <a:rPr lang="nl-NL" dirty="0"/>
                <a:t> </a:t>
              </a:r>
              <a:r>
                <a:rPr lang="nl-NL" dirty="0" err="1"/>
                <a:t>exceptions</a:t>
              </a:r>
              <a:endParaRPr lang="nl-NL" dirty="0"/>
            </a:p>
            <a:p>
              <a:endParaRPr lang="nl-NL" dirty="0"/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DFA3716-15B9-47B5-57CB-341AB6C801C0}"/>
                </a:ext>
              </a:extLst>
            </p:cNvPr>
            <p:cNvCxnSpPr/>
            <p:nvPr/>
          </p:nvCxnSpPr>
          <p:spPr>
            <a:xfrm>
              <a:off x="9630495" y="3719999"/>
              <a:ext cx="1619250" cy="0"/>
            </a:xfrm>
            <a:prstGeom prst="line">
              <a:avLst/>
            </a:prstGeom>
            <a:ln w="12700">
              <a:solidFill>
                <a:srgbClr val="F5B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38FDA1A7-45DE-524C-7305-E8354C1D9BF9}"/>
                </a:ext>
              </a:extLst>
            </p:cNvPr>
            <p:cNvCxnSpPr/>
            <p:nvPr/>
          </p:nvCxnSpPr>
          <p:spPr>
            <a:xfrm>
              <a:off x="9630495" y="3351191"/>
              <a:ext cx="1619250" cy="0"/>
            </a:xfrm>
            <a:prstGeom prst="line">
              <a:avLst/>
            </a:prstGeom>
            <a:ln w="12700">
              <a:solidFill>
                <a:srgbClr val="F5B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F0964BC-338C-799F-580B-FEE5238B0CC3}"/>
              </a:ext>
            </a:extLst>
          </p:cNvPr>
          <p:cNvGrpSpPr/>
          <p:nvPr/>
        </p:nvGrpSpPr>
        <p:grpSpPr>
          <a:xfrm>
            <a:off x="2920287" y="4572956"/>
            <a:ext cx="1756470" cy="827532"/>
            <a:chOff x="6096001" y="3988761"/>
            <a:chExt cx="3458244" cy="1611321"/>
          </a:xfrm>
        </p:grpSpPr>
        <p:pic>
          <p:nvPicPr>
            <p:cNvPr id="24" name="Picture 2" descr="70+ Free Sticky Note &amp; Note Vectors - Pixabay">
              <a:extLst>
                <a:ext uri="{FF2B5EF4-FFF2-40B4-BE49-F238E27FC236}">
                  <a16:creationId xmlns:a16="http://schemas.microsoft.com/office/drawing/2014/main" id="{8EC3CE91-BF44-6A1B-F4CC-55E245030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3988761"/>
              <a:ext cx="3458244" cy="161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ijdelijke aanduiding voor inhoud 5">
              <a:extLst>
                <a:ext uri="{FF2B5EF4-FFF2-40B4-BE49-F238E27FC236}">
                  <a16:creationId xmlns:a16="http://schemas.microsoft.com/office/drawing/2014/main" id="{B849C537-7235-EFA2-603E-9FDCD474368D}"/>
                </a:ext>
              </a:extLst>
            </p:cNvPr>
            <p:cNvSpPr txBox="1">
              <a:spLocks/>
            </p:cNvSpPr>
            <p:nvPr/>
          </p:nvSpPr>
          <p:spPr>
            <a:xfrm>
              <a:off x="6387022" y="4319917"/>
              <a:ext cx="2902193" cy="8699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200" dirty="0">
                  <a:latin typeface="Architects Daughter"/>
                </a:rPr>
                <a:t>Minimum </a:t>
              </a:r>
              <a:r>
                <a:rPr lang="nl-NL" sz="1200" dirty="0" err="1">
                  <a:latin typeface="Architects Daughter"/>
                </a:rPr>
                <a:t>for</a:t>
              </a:r>
              <a:r>
                <a:rPr lang="nl-NL" sz="1200" dirty="0">
                  <a:latin typeface="Architects Daughter"/>
                </a:rPr>
                <a:t> </a:t>
              </a:r>
              <a:r>
                <a:rPr lang="nl-NL" sz="1200" dirty="0" err="1">
                  <a:latin typeface="Architects Daughter"/>
                </a:rPr>
                <a:t>publication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12BEE8F3-B583-66F2-FB3E-2E320FC5127C}"/>
              </a:ext>
            </a:extLst>
          </p:cNvPr>
          <p:cNvGrpSpPr/>
          <p:nvPr/>
        </p:nvGrpSpPr>
        <p:grpSpPr>
          <a:xfrm>
            <a:off x="685516" y="4552647"/>
            <a:ext cx="1756470" cy="827532"/>
            <a:chOff x="6096001" y="3988761"/>
            <a:chExt cx="3458244" cy="1611321"/>
          </a:xfrm>
        </p:grpSpPr>
        <p:pic>
          <p:nvPicPr>
            <p:cNvPr id="27" name="Picture 2" descr="70+ Free Sticky Note &amp; Note Vectors - Pixabay">
              <a:extLst>
                <a:ext uri="{FF2B5EF4-FFF2-40B4-BE49-F238E27FC236}">
                  <a16:creationId xmlns:a16="http://schemas.microsoft.com/office/drawing/2014/main" id="{D759620F-A487-C1A3-A998-C06F7FA3C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3988761"/>
              <a:ext cx="3458244" cy="161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ijdelijke aanduiding voor inhoud 5">
              <a:extLst>
                <a:ext uri="{FF2B5EF4-FFF2-40B4-BE49-F238E27FC236}">
                  <a16:creationId xmlns:a16="http://schemas.microsoft.com/office/drawing/2014/main" id="{CE7AD924-F4D7-E221-DC02-A534E48BE45E}"/>
                </a:ext>
              </a:extLst>
            </p:cNvPr>
            <p:cNvSpPr txBox="1">
              <a:spLocks/>
            </p:cNvSpPr>
            <p:nvPr/>
          </p:nvSpPr>
          <p:spPr>
            <a:xfrm>
              <a:off x="6387022" y="4319917"/>
              <a:ext cx="2959126" cy="8699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200" dirty="0" err="1">
                  <a:latin typeface="Architects Daughter"/>
                </a:rPr>
                <a:t>All</a:t>
              </a:r>
              <a:r>
                <a:rPr lang="nl-NL" sz="1200" dirty="0">
                  <a:latin typeface="Architects Daughter"/>
                </a:rPr>
                <a:t> </a:t>
              </a:r>
              <a:r>
                <a:rPr lang="nl-NL" sz="1200" dirty="0" err="1">
                  <a:latin typeface="Architects Daughter"/>
                </a:rPr>
                <a:t>processes</a:t>
              </a:r>
              <a:endParaRPr lang="en-NL" sz="1200" dirty="0" err="1">
                <a:latin typeface="Architects Daughter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3CF52B79-277D-F04F-A53E-9EC52FD71B2D}"/>
              </a:ext>
            </a:extLst>
          </p:cNvPr>
          <p:cNvGrpSpPr/>
          <p:nvPr/>
        </p:nvGrpSpPr>
        <p:grpSpPr>
          <a:xfrm>
            <a:off x="5201292" y="4572956"/>
            <a:ext cx="1756470" cy="827532"/>
            <a:chOff x="6096001" y="3988761"/>
            <a:chExt cx="3458244" cy="1611321"/>
          </a:xfrm>
        </p:grpSpPr>
        <p:pic>
          <p:nvPicPr>
            <p:cNvPr id="30" name="Picture 2" descr="70+ Free Sticky Note &amp; Note Vectors - Pixabay">
              <a:extLst>
                <a:ext uri="{FF2B5EF4-FFF2-40B4-BE49-F238E27FC236}">
                  <a16:creationId xmlns:a16="http://schemas.microsoft.com/office/drawing/2014/main" id="{A6739426-59EE-B3BB-6A7F-A5B895845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3988761"/>
              <a:ext cx="3458244" cy="161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ijdelijke aanduiding voor inhoud 5">
              <a:extLst>
                <a:ext uri="{FF2B5EF4-FFF2-40B4-BE49-F238E27FC236}">
                  <a16:creationId xmlns:a16="http://schemas.microsoft.com/office/drawing/2014/main" id="{AD6BFD8B-AA26-9A1B-452E-F49E8A1F469C}"/>
                </a:ext>
              </a:extLst>
            </p:cNvPr>
            <p:cNvSpPr txBox="1">
              <a:spLocks/>
            </p:cNvSpPr>
            <p:nvPr/>
          </p:nvSpPr>
          <p:spPr>
            <a:xfrm>
              <a:off x="6387022" y="4319917"/>
              <a:ext cx="2902193" cy="8699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200" dirty="0">
                  <a:latin typeface="Architects Daughter"/>
                </a:rPr>
                <a:t>Minimum </a:t>
              </a:r>
              <a:r>
                <a:rPr lang="nl-NL" sz="1200" dirty="0" err="1">
                  <a:latin typeface="Architects Daughter"/>
                </a:rPr>
                <a:t>to</a:t>
              </a:r>
              <a:r>
                <a:rPr lang="nl-NL" sz="1200" dirty="0">
                  <a:latin typeface="Architects Daughter"/>
                </a:rPr>
                <a:t> </a:t>
              </a:r>
              <a:r>
                <a:rPr lang="nl-NL" sz="1200" dirty="0" err="1">
                  <a:latin typeface="Architects Daughter"/>
                </a:rPr>
                <a:t>be</a:t>
              </a:r>
              <a:r>
                <a:rPr lang="nl-NL" sz="1200" dirty="0">
                  <a:latin typeface="Architects Daughter"/>
                </a:rPr>
                <a:t> </a:t>
              </a:r>
              <a:br>
                <a:rPr lang="nl-NL" sz="1200" dirty="0">
                  <a:latin typeface="Architects Daughter"/>
                </a:rPr>
              </a:br>
              <a:r>
                <a:rPr lang="nl-NL" sz="1200" dirty="0">
                  <a:latin typeface="Architects Daughter"/>
                </a:rPr>
                <a:t>‘In control’</a:t>
              </a:r>
              <a:endParaRPr lang="en-NL" sz="1200" dirty="0">
                <a:latin typeface="Architects Daughter"/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2794FC9B-24CB-B829-4402-A47BDDE56A81}"/>
              </a:ext>
            </a:extLst>
          </p:cNvPr>
          <p:cNvGrpSpPr/>
          <p:nvPr/>
        </p:nvGrpSpPr>
        <p:grpSpPr>
          <a:xfrm>
            <a:off x="7442488" y="4567571"/>
            <a:ext cx="1756470" cy="827532"/>
            <a:chOff x="6096001" y="3988761"/>
            <a:chExt cx="3458244" cy="1611321"/>
          </a:xfrm>
        </p:grpSpPr>
        <p:pic>
          <p:nvPicPr>
            <p:cNvPr id="33" name="Picture 2" descr="70+ Free Sticky Note &amp; Note Vectors - Pixabay">
              <a:extLst>
                <a:ext uri="{FF2B5EF4-FFF2-40B4-BE49-F238E27FC236}">
                  <a16:creationId xmlns:a16="http://schemas.microsoft.com/office/drawing/2014/main" id="{BE84DDAA-D4A3-AF91-DBA6-EDBC42318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3988761"/>
              <a:ext cx="3458244" cy="161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ijdelijke aanduiding voor inhoud 5">
              <a:extLst>
                <a:ext uri="{FF2B5EF4-FFF2-40B4-BE49-F238E27FC236}">
                  <a16:creationId xmlns:a16="http://schemas.microsoft.com/office/drawing/2014/main" id="{60D4DB7E-0377-4DDA-B836-767E96AA25EA}"/>
                </a:ext>
              </a:extLst>
            </p:cNvPr>
            <p:cNvSpPr txBox="1">
              <a:spLocks/>
            </p:cNvSpPr>
            <p:nvPr/>
          </p:nvSpPr>
          <p:spPr>
            <a:xfrm>
              <a:off x="6387022" y="4319917"/>
              <a:ext cx="3032013" cy="8699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200" dirty="0">
                  <a:latin typeface="Architects Daughter"/>
                </a:rPr>
                <a:t>High risk / </a:t>
              </a:r>
              <a:r>
                <a:rPr lang="nl-NL" sz="1200" dirty="0" err="1">
                  <a:latin typeface="Architects Daughter"/>
                </a:rPr>
                <a:t>frequency</a:t>
              </a:r>
              <a:endParaRPr lang="nl-NL" sz="1200" dirty="0" err="1">
                <a:latin typeface="Architects Daughter" pitchFamily="2" charset="0"/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5C27340E-C5B1-8CCD-F0D9-171F362F2116}"/>
              </a:ext>
            </a:extLst>
          </p:cNvPr>
          <p:cNvGrpSpPr/>
          <p:nvPr/>
        </p:nvGrpSpPr>
        <p:grpSpPr>
          <a:xfrm>
            <a:off x="9646285" y="4575650"/>
            <a:ext cx="1756470" cy="827532"/>
            <a:chOff x="6096001" y="3988761"/>
            <a:chExt cx="3458244" cy="1611321"/>
          </a:xfrm>
        </p:grpSpPr>
        <p:pic>
          <p:nvPicPr>
            <p:cNvPr id="36" name="Picture 2" descr="70+ Free Sticky Note &amp; Note Vectors - Pixabay">
              <a:extLst>
                <a:ext uri="{FF2B5EF4-FFF2-40B4-BE49-F238E27FC236}">
                  <a16:creationId xmlns:a16="http://schemas.microsoft.com/office/drawing/2014/main" id="{63C28413-519E-A3FA-3261-F401F55FA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3988761"/>
              <a:ext cx="3458244" cy="161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ijdelijke aanduiding voor inhoud 5">
              <a:extLst>
                <a:ext uri="{FF2B5EF4-FFF2-40B4-BE49-F238E27FC236}">
                  <a16:creationId xmlns:a16="http://schemas.microsoft.com/office/drawing/2014/main" id="{58CE246C-892E-CEF8-9718-F8B528FB27F0}"/>
                </a:ext>
              </a:extLst>
            </p:cNvPr>
            <p:cNvSpPr txBox="1">
              <a:spLocks/>
            </p:cNvSpPr>
            <p:nvPr/>
          </p:nvSpPr>
          <p:spPr>
            <a:xfrm>
              <a:off x="6387022" y="4319917"/>
              <a:ext cx="3032013" cy="8699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C3C3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200" dirty="0">
                  <a:latin typeface="Architects Daughter"/>
                </a:rPr>
                <a:t>Full </a:t>
              </a:r>
              <a:r>
                <a:rPr lang="nl-NL" sz="1200" dirty="0" err="1">
                  <a:latin typeface="Architects Daughter"/>
                </a:rPr>
                <a:t>operational</a:t>
              </a:r>
              <a:r>
                <a:rPr lang="nl-NL" sz="1200" dirty="0">
                  <a:latin typeface="Architects Daughter"/>
                </a:rPr>
                <a:t> control</a:t>
              </a:r>
              <a:endParaRPr lang="en-NL" sz="1200" dirty="0" err="1">
                <a:latin typeface="Architects Daughter"/>
              </a:endParaRPr>
            </a:p>
          </p:txBody>
        </p:sp>
      </p:grp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580455E-4DC3-0F60-64D0-06F5BAD52792}"/>
              </a:ext>
            </a:extLst>
          </p:cNvPr>
          <p:cNvCxnSpPr/>
          <p:nvPr/>
        </p:nvCxnSpPr>
        <p:spPr>
          <a:xfrm>
            <a:off x="785299" y="4048929"/>
            <a:ext cx="1619250" cy="0"/>
          </a:xfrm>
          <a:prstGeom prst="line">
            <a:avLst/>
          </a:prstGeom>
          <a:ln w="12700">
            <a:solidFill>
              <a:srgbClr val="FF4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hoek: afgeronde hoeken 93">
            <a:extLst>
              <a:ext uri="{FF2B5EF4-FFF2-40B4-BE49-F238E27FC236}">
                <a16:creationId xmlns:a16="http://schemas.microsoft.com/office/drawing/2014/main" id="{D7CAA36E-F86A-CEAD-8D3B-31123392629D}"/>
              </a:ext>
            </a:extLst>
          </p:cNvPr>
          <p:cNvSpPr/>
          <p:nvPr/>
        </p:nvSpPr>
        <p:spPr>
          <a:xfrm>
            <a:off x="652269" y="2072767"/>
            <a:ext cx="2125431" cy="630648"/>
          </a:xfrm>
          <a:prstGeom prst="roundRect">
            <a:avLst/>
          </a:prstGeom>
          <a:solidFill>
            <a:srgbClr val="FF86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AA481EEF-662C-37CA-6A6B-957B11450C57}"/>
              </a:ext>
            </a:extLst>
          </p:cNvPr>
          <p:cNvSpPr/>
          <p:nvPr/>
        </p:nvSpPr>
        <p:spPr>
          <a:xfrm>
            <a:off x="2837067" y="2072767"/>
            <a:ext cx="2125431" cy="630648"/>
          </a:xfrm>
          <a:prstGeom prst="roundRect">
            <a:avLst/>
          </a:prstGeom>
          <a:solidFill>
            <a:srgbClr val="E0B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8" name="Rechthoek: afgeronde hoeken 97">
            <a:extLst>
              <a:ext uri="{FF2B5EF4-FFF2-40B4-BE49-F238E27FC236}">
                <a16:creationId xmlns:a16="http://schemas.microsoft.com/office/drawing/2014/main" id="{9AC36BDC-DEAE-3740-0A06-1287BBA69E75}"/>
              </a:ext>
            </a:extLst>
          </p:cNvPr>
          <p:cNvSpPr/>
          <p:nvPr/>
        </p:nvSpPr>
        <p:spPr>
          <a:xfrm>
            <a:off x="5033284" y="2072767"/>
            <a:ext cx="2125431" cy="630648"/>
          </a:xfrm>
          <a:prstGeom prst="roundRect">
            <a:avLst/>
          </a:prstGeom>
          <a:solidFill>
            <a:srgbClr val="A1DA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0" name="Rechthoek: afgeronde hoeken 99">
            <a:extLst>
              <a:ext uri="{FF2B5EF4-FFF2-40B4-BE49-F238E27FC236}">
                <a16:creationId xmlns:a16="http://schemas.microsoft.com/office/drawing/2014/main" id="{2589ED9C-6519-5FA2-2C61-5F04F83A0CB5}"/>
              </a:ext>
            </a:extLst>
          </p:cNvPr>
          <p:cNvSpPr/>
          <p:nvPr/>
        </p:nvSpPr>
        <p:spPr>
          <a:xfrm>
            <a:off x="7224915" y="2072767"/>
            <a:ext cx="2125431" cy="630648"/>
          </a:xfrm>
          <a:prstGeom prst="roundRect">
            <a:avLst/>
          </a:prstGeom>
          <a:solidFill>
            <a:srgbClr val="59DC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2" name="Rechthoek: afgeronde hoeken 101">
            <a:extLst>
              <a:ext uri="{FF2B5EF4-FFF2-40B4-BE49-F238E27FC236}">
                <a16:creationId xmlns:a16="http://schemas.microsoft.com/office/drawing/2014/main" id="{41825B04-C5D6-7B7A-BF0E-4BC1CD7A3412}"/>
              </a:ext>
            </a:extLst>
          </p:cNvPr>
          <p:cNvSpPr/>
          <p:nvPr/>
        </p:nvSpPr>
        <p:spPr>
          <a:xfrm>
            <a:off x="9411516" y="2072767"/>
            <a:ext cx="2125431" cy="630648"/>
          </a:xfrm>
          <a:prstGeom prst="roundRect">
            <a:avLst/>
          </a:prstGeom>
          <a:solidFill>
            <a:srgbClr val="F8D3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4" name="Graphic 103" descr="Ster met effen opvulling">
            <a:extLst>
              <a:ext uri="{FF2B5EF4-FFF2-40B4-BE49-F238E27FC236}">
                <a16:creationId xmlns:a16="http://schemas.microsoft.com/office/drawing/2014/main" id="{914555E5-EA3C-A573-5A21-F6889B058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1790" y="2086889"/>
            <a:ext cx="320074" cy="320074"/>
          </a:xfrm>
          <a:prstGeom prst="rect">
            <a:avLst/>
          </a:prstGeom>
        </p:spPr>
      </p:pic>
      <p:pic>
        <p:nvPicPr>
          <p:cNvPr id="106" name="Graphic 105" descr="Ster met effen opvulling">
            <a:extLst>
              <a:ext uri="{FF2B5EF4-FFF2-40B4-BE49-F238E27FC236}">
                <a16:creationId xmlns:a16="http://schemas.microsoft.com/office/drawing/2014/main" id="{C7DE17D3-DB9E-7532-DA33-91E8D5463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6954" y="2086889"/>
            <a:ext cx="320074" cy="320074"/>
          </a:xfrm>
          <a:prstGeom prst="rect">
            <a:avLst/>
          </a:prstGeom>
        </p:spPr>
      </p:pic>
      <p:pic>
        <p:nvPicPr>
          <p:cNvPr id="108" name="Graphic 107" descr="Ster met effen opvulling">
            <a:extLst>
              <a:ext uri="{FF2B5EF4-FFF2-40B4-BE49-F238E27FC236}">
                <a16:creationId xmlns:a16="http://schemas.microsoft.com/office/drawing/2014/main" id="{6E6B2CB5-5A94-C5A8-7382-FF794DEDB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1753" y="2336671"/>
            <a:ext cx="320074" cy="320074"/>
          </a:xfrm>
          <a:prstGeom prst="rect">
            <a:avLst/>
          </a:prstGeom>
        </p:spPr>
      </p:pic>
      <p:pic>
        <p:nvPicPr>
          <p:cNvPr id="110" name="Graphic 109" descr="Ster met effen opvulling">
            <a:extLst>
              <a:ext uri="{FF2B5EF4-FFF2-40B4-BE49-F238E27FC236}">
                <a16:creationId xmlns:a16="http://schemas.microsoft.com/office/drawing/2014/main" id="{011038D3-D01E-CD4E-5570-23CEFCA28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4372" y="2343770"/>
            <a:ext cx="320074" cy="320074"/>
          </a:xfrm>
          <a:prstGeom prst="rect">
            <a:avLst/>
          </a:prstGeom>
        </p:spPr>
      </p:pic>
      <p:pic>
        <p:nvPicPr>
          <p:cNvPr id="112" name="Graphic 111" descr="Ster met effen opvulling">
            <a:extLst>
              <a:ext uri="{FF2B5EF4-FFF2-40B4-BE49-F238E27FC236}">
                <a16:creationId xmlns:a16="http://schemas.microsoft.com/office/drawing/2014/main" id="{11EF2A15-CF00-FC19-C89F-94B4308D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2081" y="2343770"/>
            <a:ext cx="320074" cy="320074"/>
          </a:xfrm>
          <a:prstGeom prst="rect">
            <a:avLst/>
          </a:prstGeom>
        </p:spPr>
      </p:pic>
      <p:pic>
        <p:nvPicPr>
          <p:cNvPr id="114" name="Graphic 113" descr="Ster met effen opvulling">
            <a:extLst>
              <a:ext uri="{FF2B5EF4-FFF2-40B4-BE49-F238E27FC236}">
                <a16:creationId xmlns:a16="http://schemas.microsoft.com/office/drawing/2014/main" id="{F67491C8-746B-A2A7-1B54-08FFE3F4B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418" y="2079790"/>
            <a:ext cx="320074" cy="320074"/>
          </a:xfrm>
          <a:prstGeom prst="rect">
            <a:avLst/>
          </a:prstGeom>
        </p:spPr>
      </p:pic>
      <p:pic>
        <p:nvPicPr>
          <p:cNvPr id="116" name="Graphic 115" descr="Ster met effen opvulling">
            <a:extLst>
              <a:ext uri="{FF2B5EF4-FFF2-40B4-BE49-F238E27FC236}">
                <a16:creationId xmlns:a16="http://schemas.microsoft.com/office/drawing/2014/main" id="{603FA052-D76F-DAC1-A53D-4D0A6C83D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3381" y="2329572"/>
            <a:ext cx="320074" cy="320074"/>
          </a:xfrm>
          <a:prstGeom prst="rect">
            <a:avLst/>
          </a:prstGeom>
        </p:spPr>
      </p:pic>
      <p:pic>
        <p:nvPicPr>
          <p:cNvPr id="118" name="Graphic 117" descr="Ster met effen opvulling">
            <a:extLst>
              <a:ext uri="{FF2B5EF4-FFF2-40B4-BE49-F238E27FC236}">
                <a16:creationId xmlns:a16="http://schemas.microsoft.com/office/drawing/2014/main" id="{52E6CE3E-1BCE-5CBA-02F2-3461A2D3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336671"/>
            <a:ext cx="320074" cy="320074"/>
          </a:xfrm>
          <a:prstGeom prst="rect">
            <a:avLst/>
          </a:prstGeom>
        </p:spPr>
      </p:pic>
      <p:pic>
        <p:nvPicPr>
          <p:cNvPr id="120" name="Graphic 119" descr="Ster met effen opvulling">
            <a:extLst>
              <a:ext uri="{FF2B5EF4-FFF2-40B4-BE49-F238E27FC236}">
                <a16:creationId xmlns:a16="http://schemas.microsoft.com/office/drawing/2014/main" id="{AED553EB-5B90-39E2-7D55-08F61676F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4940" y="2205364"/>
            <a:ext cx="320074" cy="320074"/>
          </a:xfrm>
          <a:prstGeom prst="rect">
            <a:avLst/>
          </a:prstGeom>
        </p:spPr>
      </p:pic>
      <p:pic>
        <p:nvPicPr>
          <p:cNvPr id="122" name="Graphic 121" descr="Ster met effen opvulling">
            <a:extLst>
              <a:ext uri="{FF2B5EF4-FFF2-40B4-BE49-F238E27FC236}">
                <a16:creationId xmlns:a16="http://schemas.microsoft.com/office/drawing/2014/main" id="{8CF033AE-5C82-E13B-331B-F98E2BD3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7559" y="2212463"/>
            <a:ext cx="320074" cy="320074"/>
          </a:xfrm>
          <a:prstGeom prst="rect">
            <a:avLst/>
          </a:prstGeom>
        </p:spPr>
      </p:pic>
      <p:pic>
        <p:nvPicPr>
          <p:cNvPr id="124" name="Graphic 123" descr="Ster met effen opvulling">
            <a:extLst>
              <a:ext uri="{FF2B5EF4-FFF2-40B4-BE49-F238E27FC236}">
                <a16:creationId xmlns:a16="http://schemas.microsoft.com/office/drawing/2014/main" id="{E85991F6-1586-DE9F-B424-024989722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4769" y="2228054"/>
            <a:ext cx="320074" cy="320074"/>
          </a:xfrm>
          <a:prstGeom prst="rect">
            <a:avLst/>
          </a:prstGeom>
        </p:spPr>
      </p:pic>
      <p:pic>
        <p:nvPicPr>
          <p:cNvPr id="126" name="Graphic 125" descr="Ster met effen opvulling">
            <a:extLst>
              <a:ext uri="{FF2B5EF4-FFF2-40B4-BE49-F238E27FC236}">
                <a16:creationId xmlns:a16="http://schemas.microsoft.com/office/drawing/2014/main" id="{784EC404-87BC-6980-6150-B34EB229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8298" y="2343998"/>
            <a:ext cx="320074" cy="320074"/>
          </a:xfrm>
          <a:prstGeom prst="rect">
            <a:avLst/>
          </a:prstGeom>
        </p:spPr>
      </p:pic>
      <p:pic>
        <p:nvPicPr>
          <p:cNvPr id="128" name="Graphic 127" descr="Ster met effen opvulling">
            <a:extLst>
              <a:ext uri="{FF2B5EF4-FFF2-40B4-BE49-F238E27FC236}">
                <a16:creationId xmlns:a16="http://schemas.microsoft.com/office/drawing/2014/main" id="{00289479-ED11-526C-7DCB-7EC98A8EC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0917" y="2351097"/>
            <a:ext cx="320074" cy="320074"/>
          </a:xfrm>
          <a:prstGeom prst="rect">
            <a:avLst/>
          </a:prstGeom>
        </p:spPr>
      </p:pic>
      <p:pic>
        <p:nvPicPr>
          <p:cNvPr id="130" name="Graphic 129" descr="Ster met effen opvulling">
            <a:extLst>
              <a:ext uri="{FF2B5EF4-FFF2-40B4-BE49-F238E27FC236}">
                <a16:creationId xmlns:a16="http://schemas.microsoft.com/office/drawing/2014/main" id="{C4631002-B9D1-4C92-5A35-A55CE6947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4081" y="2087010"/>
            <a:ext cx="320074" cy="320074"/>
          </a:xfrm>
          <a:prstGeom prst="rect">
            <a:avLst/>
          </a:prstGeom>
        </p:spPr>
      </p:pic>
      <p:pic>
        <p:nvPicPr>
          <p:cNvPr id="132" name="Graphic 131" descr="Ster met effen opvulling">
            <a:extLst>
              <a:ext uri="{FF2B5EF4-FFF2-40B4-BE49-F238E27FC236}">
                <a16:creationId xmlns:a16="http://schemas.microsoft.com/office/drawing/2014/main" id="{0DF8B900-2F07-B843-487F-DD0CE5A78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6700" y="2094109"/>
            <a:ext cx="320074" cy="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81506-8E7F-91D7-4DCE-9D7142E3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best </a:t>
            </a:r>
            <a:r>
              <a:rPr lang="nl-NL" dirty="0" err="1"/>
              <a:t>process</a:t>
            </a:r>
            <a:r>
              <a:rPr lang="nl-NL" dirty="0"/>
              <a:t> 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A4F2D-A6FF-1A5D-D585-6D1128924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Uses</a:t>
            </a:r>
            <a:r>
              <a:rPr lang="nl-NL" dirty="0"/>
              <a:t> Engage Process </a:t>
            </a:r>
            <a:r>
              <a:rPr lang="nl-NL" dirty="0" err="1"/>
              <a:t>functionality</a:t>
            </a:r>
            <a:endParaRPr lang="nl-NL" dirty="0"/>
          </a:p>
          <a:p>
            <a:r>
              <a:rPr lang="nl-NL" dirty="0"/>
              <a:t>Is easy </a:t>
            </a:r>
            <a:r>
              <a:rPr lang="nl-NL" dirty="0" err="1"/>
              <a:t>to</a:t>
            </a:r>
            <a:r>
              <a:rPr lang="nl-NL" dirty="0"/>
              <a:t> map, easy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endParaRPr lang="nl-NL" dirty="0"/>
          </a:p>
          <a:p>
            <a:r>
              <a:rPr lang="nl-NL" dirty="0" err="1"/>
              <a:t>Involves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stakeholders </a:t>
            </a:r>
            <a:r>
              <a:rPr lang="nl-NL" dirty="0" err="1"/>
              <a:t>with</a:t>
            </a:r>
            <a:r>
              <a:rPr lang="nl-NL" dirty="0"/>
              <a:t> Share/</a:t>
            </a:r>
            <a:r>
              <a:rPr lang="nl-NL" dirty="0" err="1"/>
              <a:t>Comments</a:t>
            </a:r>
            <a:r>
              <a:rPr lang="nl-NL" dirty="0"/>
              <a:t>/</a:t>
            </a:r>
            <a:r>
              <a:rPr lang="nl-NL" dirty="0" err="1"/>
              <a:t>Publish</a:t>
            </a:r>
            <a:endParaRPr lang="nl-NL" dirty="0"/>
          </a:p>
          <a:p>
            <a:r>
              <a:rPr lang="nl-NL" dirty="0"/>
              <a:t>Is a Single Source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Truth</a:t>
            </a:r>
            <a:r>
              <a:rPr lang="nl-NL" dirty="0"/>
              <a:t> / Central resource</a:t>
            </a:r>
          </a:p>
          <a:p>
            <a:r>
              <a:rPr lang="nl-NL" dirty="0" err="1"/>
              <a:t>Achieves</a:t>
            </a:r>
            <a:r>
              <a:rPr lang="nl-NL" dirty="0"/>
              <a:t> </a:t>
            </a:r>
            <a:r>
              <a:rPr lang="nl-NL" dirty="0" err="1"/>
              <a:t>objectives</a:t>
            </a:r>
            <a:endParaRPr lang="nl-NL" dirty="0"/>
          </a:p>
          <a:p>
            <a:r>
              <a:rPr lang="en-US" dirty="0"/>
              <a:t>As comprehensive as necessary, as simple as possible.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98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9AA7A1-840B-6C9E-3E74-41BF54E98D22}"/>
              </a:ext>
            </a:extLst>
          </p:cNvPr>
          <p:cNvSpPr/>
          <p:nvPr/>
        </p:nvSpPr>
        <p:spPr>
          <a:xfrm>
            <a:off x="495545" y="1014690"/>
            <a:ext cx="5663382" cy="50616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C3C3C"/>
                </a:solidFill>
              </a:rPr>
              <a:t>THE RE-INTRODUCTION</a:t>
            </a:r>
            <a:br>
              <a:rPr lang="en-US" sz="2000" b="1" dirty="0">
                <a:solidFill>
                  <a:srgbClr val="3C3C3C"/>
                </a:solidFill>
              </a:rPr>
            </a:br>
            <a:endParaRPr lang="en-US" sz="2000" b="1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C3C3C"/>
                </a:solidFill>
              </a:rPr>
              <a:t>On-site or remote for your organization.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3C3C3C"/>
                </a:solidFill>
              </a:rPr>
              <a:t>free of charge</a:t>
            </a:r>
            <a:endParaRPr lang="en-US" sz="2000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u="sng" dirty="0">
                <a:solidFill>
                  <a:srgbClr val="3C3C3C"/>
                </a:solidFill>
                <a:latin typeface="+mj-lt"/>
              </a:rPr>
              <a:t>TEAM DISCUSSION of 1,5 – 2 </a:t>
            </a:r>
            <a:r>
              <a:rPr lang="nl-NL" b="1" u="sng" dirty="0" err="1">
                <a:solidFill>
                  <a:srgbClr val="3C3C3C"/>
                </a:solidFill>
                <a:latin typeface="+mj-lt"/>
              </a:rPr>
              <a:t>hours</a:t>
            </a:r>
            <a:endParaRPr lang="nl-NL" dirty="0">
              <a:solidFill>
                <a:srgbClr val="3C3C3C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3C3C3C"/>
                </a:solidFill>
              </a:rPr>
              <a:t>Role</a:t>
            </a:r>
            <a:r>
              <a:rPr lang="nl-NL" sz="2000" dirty="0">
                <a:solidFill>
                  <a:srgbClr val="3C3C3C"/>
                </a:solidFill>
              </a:rPr>
              <a:t> of Process Management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3C3C3C"/>
                </a:solidFill>
              </a:rPr>
              <a:t>Functions</a:t>
            </a:r>
            <a:r>
              <a:rPr lang="nl-NL" sz="2000" dirty="0">
                <a:solidFill>
                  <a:srgbClr val="3C3C3C"/>
                </a:solidFill>
              </a:rPr>
              <a:t> of Engage Process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3C3C3C"/>
                </a:solidFill>
              </a:rPr>
              <a:t>Cost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evaluations</a:t>
            </a:r>
            <a:r>
              <a:rPr lang="nl-NL" sz="2000" dirty="0">
                <a:solidFill>
                  <a:srgbClr val="3C3C3C"/>
                </a:solidFill>
              </a:rPr>
              <a:t>, GRC / risk management, Reporting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C3C3C"/>
                </a:solidFill>
              </a:rPr>
              <a:t>Next </a:t>
            </a:r>
            <a:r>
              <a:rPr lang="nl-NL" sz="2000" dirty="0" err="1">
                <a:solidFill>
                  <a:srgbClr val="3C3C3C"/>
                </a:solidFill>
              </a:rPr>
              <a:t>possible</a:t>
            </a:r>
            <a:r>
              <a:rPr lang="nl-NL" sz="2000" dirty="0">
                <a:solidFill>
                  <a:srgbClr val="3C3C3C"/>
                </a:solidFill>
              </a:rPr>
              <a:t> steps </a:t>
            </a:r>
            <a:r>
              <a:rPr lang="nl-NL" sz="2000" dirty="0" err="1">
                <a:solidFill>
                  <a:srgbClr val="3C3C3C"/>
                </a:solidFill>
              </a:rPr>
              <a:t>for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your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organisation</a:t>
            </a:r>
            <a:endParaRPr lang="nl-NL" sz="2000" dirty="0">
              <a:solidFill>
                <a:srgbClr val="3C3C3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solidFill>
                <a:srgbClr val="3C3C3C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3C3C3C"/>
                </a:solidFill>
                <a:sym typeface="Wingdings" panose="05000000000000000000" pitchFamily="2" charset="2"/>
              </a:rPr>
              <a:t> </a:t>
            </a:r>
            <a:r>
              <a:rPr lang="nl-NL" sz="2000" dirty="0" err="1">
                <a:solidFill>
                  <a:srgbClr val="3C3C3C"/>
                </a:solidFill>
                <a:sym typeface="Wingdings" panose="05000000000000000000" pitchFamily="2" charset="2"/>
              </a:rPr>
              <a:t>Book</a:t>
            </a:r>
            <a:r>
              <a:rPr lang="nl-NL" sz="2000" dirty="0">
                <a:solidFill>
                  <a:srgbClr val="3C3C3C"/>
                </a:solidFill>
                <a:sym typeface="Wingdings" panose="05000000000000000000" pitchFamily="2" charset="2"/>
              </a:rPr>
              <a:t> via </a:t>
            </a:r>
            <a:r>
              <a:rPr lang="nl-NL" sz="2000" dirty="0" err="1">
                <a:solidFill>
                  <a:srgbClr val="3C3C3C"/>
                </a:solidFill>
                <a:sym typeface="Wingdings" panose="05000000000000000000" pitchFamily="2" charset="2"/>
              </a:rPr>
              <a:t>you</a:t>
            </a:r>
            <a:r>
              <a:rPr lang="nl-NL" sz="2000" dirty="0">
                <a:solidFill>
                  <a:srgbClr val="3C3C3C"/>
                </a:solidFill>
                <a:sym typeface="Wingdings" panose="05000000000000000000" pitchFamily="2" charset="2"/>
              </a:rPr>
              <a:t> accountmanager. </a:t>
            </a:r>
            <a:r>
              <a:rPr lang="nl-N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  <a:hlinkClick r:id="rId2"/>
              </a:rPr>
              <a:t>winola@engageprocess.com</a:t>
            </a:r>
            <a:r>
              <a:rPr lang="nl-NL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nl-NL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68A6-675B-FBF0-65FE-3EBA190EFBB3}"/>
              </a:ext>
            </a:extLst>
          </p:cNvPr>
          <p:cNvSpPr/>
          <p:nvPr/>
        </p:nvSpPr>
        <p:spPr>
          <a:xfrm>
            <a:off x="6299526" y="1014690"/>
            <a:ext cx="5663382" cy="50616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3C3C3C"/>
                </a:solidFill>
              </a:rPr>
              <a:t>OPEN USER TRAINING</a:t>
            </a:r>
            <a:endParaRPr lang="en-US" sz="2000" b="1" dirty="0">
              <a:solidFill>
                <a:srgbClr val="3C3C3C"/>
              </a:solidFill>
            </a:endParaRPr>
          </a:p>
          <a:p>
            <a:endParaRPr lang="nl-NL" sz="2000" dirty="0">
              <a:solidFill>
                <a:srgbClr val="3C3C3C"/>
              </a:solidFill>
            </a:endParaRPr>
          </a:p>
          <a:p>
            <a:r>
              <a:rPr lang="nl-NL" sz="2000" dirty="0" err="1">
                <a:solidFill>
                  <a:srgbClr val="3C3C3C"/>
                </a:solidFill>
              </a:rPr>
              <a:t>Join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our</a:t>
            </a:r>
            <a:r>
              <a:rPr lang="nl-NL" sz="2000" dirty="0">
                <a:solidFill>
                  <a:srgbClr val="3C3C3C"/>
                </a:solidFill>
              </a:rPr>
              <a:t> Open User Training! </a:t>
            </a:r>
            <a:r>
              <a:rPr lang="nl-NL" sz="2000" dirty="0" err="1">
                <a:solidFill>
                  <a:srgbClr val="3C3C3C"/>
                </a:solidFill>
              </a:rPr>
              <a:t>You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will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learn</a:t>
            </a:r>
            <a:r>
              <a:rPr lang="nl-NL" sz="2000" dirty="0">
                <a:solidFill>
                  <a:srgbClr val="3C3C3C"/>
                </a:solidFill>
              </a:rPr>
              <a:t> to map </a:t>
            </a:r>
            <a:r>
              <a:rPr lang="nl-NL" sz="2000" dirty="0" err="1">
                <a:solidFill>
                  <a:srgbClr val="3C3C3C"/>
                </a:solidFill>
              </a:rPr>
              <a:t>processes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and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navigate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the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key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functions</a:t>
            </a:r>
            <a:r>
              <a:rPr lang="nl-NL" sz="2000" dirty="0">
                <a:solidFill>
                  <a:srgbClr val="3C3C3C"/>
                </a:solidFill>
              </a:rPr>
              <a:t> of Engage Process </a:t>
            </a:r>
            <a:r>
              <a:rPr lang="nl-NL" sz="2000" dirty="0" err="1">
                <a:solidFill>
                  <a:srgbClr val="3C3C3C"/>
                </a:solidFill>
              </a:rPr>
              <a:t>through</a:t>
            </a:r>
            <a:r>
              <a:rPr lang="nl-NL" sz="2000" dirty="0">
                <a:solidFill>
                  <a:srgbClr val="3C3C3C"/>
                </a:solidFill>
              </a:rPr>
              <a:t> practical </a:t>
            </a:r>
            <a:r>
              <a:rPr lang="nl-NL" sz="2000" dirty="0" err="1">
                <a:solidFill>
                  <a:srgbClr val="3C3C3C"/>
                </a:solidFill>
              </a:rPr>
              <a:t>exercises</a:t>
            </a:r>
            <a:r>
              <a:rPr lang="nl-NL" sz="2000" dirty="0">
                <a:solidFill>
                  <a:srgbClr val="3C3C3C"/>
                </a:solidFill>
              </a:rPr>
              <a:t>.</a:t>
            </a:r>
            <a:br>
              <a:rPr lang="nl-NL" sz="2000" dirty="0">
                <a:solidFill>
                  <a:srgbClr val="3C3C3C"/>
                </a:solidFill>
              </a:rPr>
            </a:br>
            <a:br>
              <a:rPr lang="nl-NL" sz="2000" dirty="0">
                <a:solidFill>
                  <a:srgbClr val="3C3C3C"/>
                </a:solidFill>
              </a:rPr>
            </a:br>
            <a:r>
              <a:rPr lang="nl-NL" sz="2000" dirty="0" err="1">
                <a:solidFill>
                  <a:srgbClr val="3C3C3C"/>
                </a:solidFill>
              </a:rPr>
              <a:t>This</a:t>
            </a:r>
            <a:r>
              <a:rPr lang="nl-NL" sz="2000" dirty="0">
                <a:solidFill>
                  <a:srgbClr val="3C3C3C"/>
                </a:solidFill>
              </a:rPr>
              <a:t> is a </a:t>
            </a:r>
            <a:r>
              <a:rPr lang="en-GB" sz="2000" dirty="0">
                <a:solidFill>
                  <a:srgbClr val="3C3C3C"/>
                </a:solidFill>
              </a:rPr>
              <a:t>remote </a:t>
            </a:r>
            <a:r>
              <a:rPr lang="nl-NL" sz="2000" dirty="0">
                <a:solidFill>
                  <a:srgbClr val="3C3C3C"/>
                </a:solidFill>
              </a:rPr>
              <a:t>training, running 2 half-</a:t>
            </a:r>
            <a:r>
              <a:rPr lang="nl-NL" sz="2000" dirty="0" err="1">
                <a:solidFill>
                  <a:srgbClr val="3C3C3C"/>
                </a:solidFill>
              </a:rPr>
              <a:t>days</a:t>
            </a:r>
            <a:r>
              <a:rPr lang="nl-NL" sz="2000" dirty="0">
                <a:solidFill>
                  <a:srgbClr val="3C3C3C"/>
                </a:solidFill>
              </a:rPr>
              <a:t> on </a:t>
            </a:r>
            <a:r>
              <a:rPr lang="nl-NL" sz="2000" dirty="0" err="1">
                <a:solidFill>
                  <a:srgbClr val="3C3C3C"/>
                </a:solidFill>
              </a:rPr>
              <a:t>Monday</a:t>
            </a:r>
            <a:r>
              <a:rPr lang="nl-NL" sz="2000" dirty="0">
                <a:solidFill>
                  <a:srgbClr val="3C3C3C"/>
                </a:solidFill>
              </a:rPr>
              <a:t>, </a:t>
            </a:r>
            <a:r>
              <a:rPr lang="nl-NL" sz="2000" dirty="0" err="1">
                <a:solidFill>
                  <a:srgbClr val="3C3C3C"/>
                </a:solidFill>
              </a:rPr>
              <a:t>March</a:t>
            </a:r>
            <a:r>
              <a:rPr lang="nl-NL" sz="2000" dirty="0">
                <a:solidFill>
                  <a:srgbClr val="3C3C3C"/>
                </a:solidFill>
              </a:rPr>
              <a:t> 4th </a:t>
            </a:r>
            <a:r>
              <a:rPr lang="nl-NL" sz="2000" dirty="0" err="1">
                <a:solidFill>
                  <a:srgbClr val="3C3C3C"/>
                </a:solidFill>
              </a:rPr>
              <a:t>and</a:t>
            </a:r>
            <a:r>
              <a:rPr lang="nl-NL" sz="2000" dirty="0">
                <a:solidFill>
                  <a:srgbClr val="3C3C3C"/>
                </a:solidFill>
              </a:rPr>
              <a:t> </a:t>
            </a:r>
            <a:r>
              <a:rPr lang="nl-NL" sz="2000" dirty="0" err="1">
                <a:solidFill>
                  <a:srgbClr val="3C3C3C"/>
                </a:solidFill>
              </a:rPr>
              <a:t>Wednesday</a:t>
            </a:r>
            <a:r>
              <a:rPr lang="nl-NL" sz="2000" dirty="0">
                <a:solidFill>
                  <a:srgbClr val="3C3C3C"/>
                </a:solidFill>
              </a:rPr>
              <a:t>, </a:t>
            </a:r>
            <a:r>
              <a:rPr lang="nl-NL" sz="2000" dirty="0" err="1">
                <a:solidFill>
                  <a:srgbClr val="3C3C3C"/>
                </a:solidFill>
              </a:rPr>
              <a:t>March</a:t>
            </a:r>
            <a:r>
              <a:rPr lang="nl-NL" sz="2000" dirty="0">
                <a:solidFill>
                  <a:srgbClr val="3C3C3C"/>
                </a:solidFill>
              </a:rPr>
              <a:t> 6th from 9:00 - 12:00am. </a:t>
            </a:r>
          </a:p>
          <a:p>
            <a:endParaRPr lang="nl-NL" sz="2000" dirty="0">
              <a:solidFill>
                <a:srgbClr val="3C3C3C"/>
              </a:solidFill>
            </a:endParaRPr>
          </a:p>
          <a:p>
            <a:r>
              <a:rPr lang="nl-NL" sz="2000" dirty="0" err="1">
                <a:solidFill>
                  <a:srgbClr val="3C3C3C"/>
                </a:solidFill>
              </a:rPr>
              <a:t>Cost</a:t>
            </a:r>
            <a:r>
              <a:rPr lang="nl-NL" sz="2000" dirty="0">
                <a:solidFill>
                  <a:srgbClr val="3C3C3C"/>
                </a:solidFill>
              </a:rPr>
              <a:t> is £250 per person. </a:t>
            </a:r>
          </a:p>
          <a:p>
            <a:r>
              <a:rPr lang="nl-NL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 via  </a:t>
            </a:r>
            <a:r>
              <a:rPr lang="nl-NL" sz="1800" b="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training@engageprocess.com</a:t>
            </a:r>
            <a:r>
              <a:rPr lang="nl-NL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B8D0-5F34-693D-E147-E71429BAA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9687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gage Colors">
      <a:dk1>
        <a:srgbClr val="282828"/>
      </a:dk1>
      <a:lt1>
        <a:sysClr val="window" lastClr="FFFFFF"/>
      </a:lt1>
      <a:dk2>
        <a:srgbClr val="FF4B05"/>
      </a:dk2>
      <a:lt2>
        <a:srgbClr val="FFFFFF"/>
      </a:lt2>
      <a:accent1>
        <a:srgbClr val="FF4B05"/>
      </a:accent1>
      <a:accent2>
        <a:srgbClr val="2B3238"/>
      </a:accent2>
      <a:accent3>
        <a:srgbClr val="D7D2D2"/>
      </a:accent3>
      <a:accent4>
        <a:srgbClr val="0A324B"/>
      </a:accent4>
      <a:accent5>
        <a:srgbClr val="FFDCC8"/>
      </a:accent5>
      <a:accent6>
        <a:srgbClr val="FF7D1E"/>
      </a:accent6>
      <a:hlink>
        <a:srgbClr val="0000EE"/>
      </a:hlink>
      <a:folHlink>
        <a:srgbClr val="954F72"/>
      </a:folHlink>
    </a:clrScheme>
    <a:fontScheme name="Custom 5">
      <a:majorFont>
        <a:latin typeface="PT San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ngage Colors">
      <a:dk1>
        <a:srgbClr val="282828"/>
      </a:dk1>
      <a:lt1>
        <a:sysClr val="window" lastClr="FFFFFF"/>
      </a:lt1>
      <a:dk2>
        <a:srgbClr val="FF4B05"/>
      </a:dk2>
      <a:lt2>
        <a:srgbClr val="FFFFFF"/>
      </a:lt2>
      <a:accent1>
        <a:srgbClr val="FF4B05"/>
      </a:accent1>
      <a:accent2>
        <a:srgbClr val="2B3238"/>
      </a:accent2>
      <a:accent3>
        <a:srgbClr val="D7D2D2"/>
      </a:accent3>
      <a:accent4>
        <a:srgbClr val="0A324B"/>
      </a:accent4>
      <a:accent5>
        <a:srgbClr val="FFDCC8"/>
      </a:accent5>
      <a:accent6>
        <a:srgbClr val="FF7D1E"/>
      </a:accent6>
      <a:hlink>
        <a:srgbClr val="0000EE"/>
      </a:hlink>
      <a:folHlink>
        <a:srgbClr val="954F72"/>
      </a:folHlink>
    </a:clrScheme>
    <a:fontScheme name="Custom 5">
      <a:majorFont>
        <a:latin typeface="PT San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Breedbeeld</PresentationFormat>
  <Paragraphs>83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Architects Daughter</vt:lpstr>
      <vt:lpstr>Arial</vt:lpstr>
      <vt:lpstr>Calibri</vt:lpstr>
      <vt:lpstr>Lato</vt:lpstr>
      <vt:lpstr>PT Sans</vt:lpstr>
      <vt:lpstr>Wingdings</vt:lpstr>
      <vt:lpstr>Office Theme</vt:lpstr>
      <vt:lpstr>1_Office Theme</vt:lpstr>
      <vt:lpstr>Best Process Map   ever</vt:lpstr>
      <vt:lpstr>A Process diagram has a purpose</vt:lpstr>
      <vt:lpstr>Process maturity model</vt:lpstr>
      <vt:lpstr>The best process map</vt:lpstr>
      <vt:lpstr>PowerPoint-presentatie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Twaalfhoven</dc:creator>
  <cp:lastModifiedBy>Jomar van Manen</cp:lastModifiedBy>
  <cp:revision>360</cp:revision>
  <dcterms:created xsi:type="dcterms:W3CDTF">2020-06-04T05:50:25Z</dcterms:created>
  <dcterms:modified xsi:type="dcterms:W3CDTF">2024-02-20T14:22:18Z</dcterms:modified>
</cp:coreProperties>
</file>