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handoutMasterIdLst>
    <p:handoutMasterId r:id="rId13"/>
  </p:handoutMasterIdLst>
  <p:sldIdLst>
    <p:sldId id="1130" r:id="rId2"/>
    <p:sldId id="1274" r:id="rId3"/>
    <p:sldId id="1227" r:id="rId4"/>
    <p:sldId id="1222" r:id="rId5"/>
    <p:sldId id="1266" r:id="rId6"/>
    <p:sldId id="1205" r:id="rId7"/>
    <p:sldId id="1273" r:id="rId8"/>
    <p:sldId id="1182" r:id="rId9"/>
    <p:sldId id="1252" r:id="rId10"/>
    <p:sldId id="127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DAE3F3"/>
    <a:srgbClr val="F16E26"/>
    <a:srgbClr val="074B77"/>
    <a:srgbClr val="FFFFFF"/>
    <a:srgbClr val="44467E"/>
    <a:srgbClr val="145F5B"/>
    <a:srgbClr val="003C46"/>
    <a:srgbClr val="00C9B5"/>
    <a:srgbClr val="78A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8" autoAdjust="0"/>
    <p:restoredTop sz="84343" autoAdjust="0"/>
  </p:normalViewPr>
  <p:slideViewPr>
    <p:cSldViewPr snapToGrid="0">
      <p:cViewPr varScale="1">
        <p:scale>
          <a:sx n="69" d="100"/>
          <a:sy n="69" d="100"/>
        </p:scale>
        <p:origin x="926" y="72"/>
      </p:cViewPr>
      <p:guideLst/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244"/>
    </p:cViewPr>
  </p:sorterViewPr>
  <p:notesViewPr>
    <p:cSldViewPr snapToGrid="0">
      <p:cViewPr varScale="1">
        <p:scale>
          <a:sx n="65" d="100"/>
          <a:sy n="65" d="100"/>
        </p:scale>
        <p:origin x="314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510BC8-7FA0-469E-BAF3-8FE38C345F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E3D7-2452-4633-8A8D-1314B9D5CF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5AEA-5F8C-4A69-9116-27F2E88EF176}" type="datetimeFigureOut">
              <a:rPr lang="en-NL" smtClean="0"/>
              <a:t>27/02/2024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A7B7A-A0B2-4407-A0FF-F8490A6653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063EB-D4A9-4D04-9F4C-3DA8FB5873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26AA9-DB6F-48EE-A3A5-CCDA9BF032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84077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986DF-C418-4603-8B34-50D4426339E1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30B1-C550-4C53-9771-C31008068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7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D30B1-C550-4C53-9771-C310080687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0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project driven to process driven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D30B1-C550-4C53-9771-C310080687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6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D30B1-C550-4C53-9771-C310080687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0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D30B1-C550-4C53-9771-C310080687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2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26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</p:spTree>
    <p:extLst>
      <p:ext uri="{BB962C8B-B14F-4D97-AF65-F5344CB8AC3E}">
        <p14:creationId xmlns:p14="http://schemas.microsoft.com/office/powerpoint/2010/main" val="48112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tention backgroun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≠">
            <a:extLst>
              <a:ext uri="{FF2B5EF4-FFF2-40B4-BE49-F238E27FC236}">
                <a16:creationId xmlns:a16="http://schemas.microsoft.com/office/drawing/2014/main" id="{0FD48EC3-1B72-3745-B172-85C5A3230D10}"/>
              </a:ext>
            </a:extLst>
          </p:cNvPr>
          <p:cNvSpPr/>
          <p:nvPr userDrawn="1"/>
        </p:nvSpPr>
        <p:spPr>
          <a:xfrm>
            <a:off x="0" y="0"/>
            <a:ext cx="12192000" cy="6849096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 dirty="0"/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54F25A-E36C-7D2F-8D27-8207495E4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243" b="10595"/>
          <a:stretch/>
        </p:blipFill>
        <p:spPr>
          <a:xfrm>
            <a:off x="8331200" y="859818"/>
            <a:ext cx="3860800" cy="5842563"/>
          </a:xfrm>
          <a:prstGeom prst="rect">
            <a:avLst/>
          </a:prstGeom>
        </p:spPr>
      </p:pic>
      <p:sp>
        <p:nvSpPr>
          <p:cNvPr id="11" name="≠">
            <a:extLst>
              <a:ext uri="{FF2B5EF4-FFF2-40B4-BE49-F238E27FC236}">
                <a16:creationId xmlns:a16="http://schemas.microsoft.com/office/drawing/2014/main" id="{1DE78054-C819-4ECF-90C1-C1532200D372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DDDC7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5995BE-1B6C-3A62-2325-634CB4D7F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880" t="21011"/>
          <a:stretch/>
        </p:blipFill>
        <p:spPr>
          <a:xfrm>
            <a:off x="0" y="8903"/>
            <a:ext cx="3035120" cy="369487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34EFD5-32E8-2074-81C9-564A60D559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05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ttention backgroun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≠">
            <a:extLst>
              <a:ext uri="{FF2B5EF4-FFF2-40B4-BE49-F238E27FC236}">
                <a16:creationId xmlns:a16="http://schemas.microsoft.com/office/drawing/2014/main" id="{0FD48EC3-1B72-3745-B172-85C5A3230D10}"/>
              </a:ext>
            </a:extLst>
          </p:cNvPr>
          <p:cNvSpPr/>
          <p:nvPr userDrawn="1"/>
        </p:nvSpPr>
        <p:spPr>
          <a:xfrm>
            <a:off x="0" y="0"/>
            <a:ext cx="12192000" cy="6849096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C12747-5BCE-D8A7-727C-73BEA7C41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420"/>
          <a:stretch/>
        </p:blipFill>
        <p:spPr>
          <a:xfrm>
            <a:off x="7093527" y="1083962"/>
            <a:ext cx="5098474" cy="5235622"/>
          </a:xfrm>
          <a:prstGeom prst="rect">
            <a:avLst/>
          </a:prstGeom>
        </p:spPr>
      </p:pic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≠">
            <a:extLst>
              <a:ext uri="{FF2B5EF4-FFF2-40B4-BE49-F238E27FC236}">
                <a16:creationId xmlns:a16="http://schemas.microsoft.com/office/drawing/2014/main" id="{1DE78054-C819-4ECF-90C1-C1532200D372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DDDC7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44011F6-644E-D71F-9700-430023F92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EECF085-3F5B-B558-4714-AF16D91C49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378" y="3374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61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er Conferen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chair lot">
            <a:extLst>
              <a:ext uri="{FF2B5EF4-FFF2-40B4-BE49-F238E27FC236}">
                <a16:creationId xmlns:a16="http://schemas.microsoft.com/office/drawing/2014/main" id="{7EFEB468-D56C-9D13-599A-FEBB8129F8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" b="7615"/>
          <a:stretch/>
        </p:blipFill>
        <p:spPr bwMode="auto">
          <a:xfrm>
            <a:off x="0" y="1775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5261E8-A1C4-5A26-5EF9-0AC31233FC4F}"/>
              </a:ext>
            </a:extLst>
          </p:cNvPr>
          <p:cNvSpPr/>
          <p:nvPr userDrawn="1"/>
        </p:nvSpPr>
        <p:spPr>
          <a:xfrm>
            <a:off x="0" y="0"/>
            <a:ext cx="12192000" cy="6529007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3C3C3C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≠">
            <a:extLst>
              <a:ext uri="{FF2B5EF4-FFF2-40B4-BE49-F238E27FC236}">
                <a16:creationId xmlns:a16="http://schemas.microsoft.com/office/drawing/2014/main" id="{87DB920C-3457-FB9E-EB33-CFBD36C6F80E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24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C1BFB88-8A01-90B2-89AF-8253F395A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50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EF1A-E277-4CCA-8812-C993ED7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C86F5-5515-4D72-AC7D-A39000D3F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8FE9-815F-40FE-A548-B75ED735B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5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927" y="1122362"/>
            <a:ext cx="6783750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11" name="Picture 10" descr="Woman in business attire">
            <a:extLst>
              <a:ext uri="{FF2B5EF4-FFF2-40B4-BE49-F238E27FC236}">
                <a16:creationId xmlns:a16="http://schemas.microsoft.com/office/drawing/2014/main" id="{9F75D999-B265-C4B1-6DAC-E8450EBC0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4797" r="52224"/>
          <a:stretch/>
        </p:blipFill>
        <p:spPr>
          <a:xfrm>
            <a:off x="-1" y="-1"/>
            <a:ext cx="3969327" cy="65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6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72" y="1122362"/>
            <a:ext cx="5091545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4" name="Picture 3" descr="Hands held up high during a conference">
            <a:extLst>
              <a:ext uri="{FF2B5EF4-FFF2-40B4-BE49-F238E27FC236}">
                <a16:creationId xmlns:a16="http://schemas.microsoft.com/office/drawing/2014/main" id="{E5EAA418-AA27-BAB4-0103-F8CB35AD0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6"/>
          <a:stretch/>
        </p:blipFill>
        <p:spPr>
          <a:xfrm>
            <a:off x="0" y="-10682"/>
            <a:ext cx="6096000" cy="65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7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94F158B-D8D2-9F28-2578-30666B823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633"/>
          <a:stretch/>
        </p:blipFill>
        <p:spPr>
          <a:xfrm>
            <a:off x="0" y="334144"/>
            <a:ext cx="3988810" cy="6010275"/>
          </a:xfrm>
          <a:prstGeom prst="rect">
            <a:avLst/>
          </a:prstGeom>
        </p:spPr>
      </p:pic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122362"/>
            <a:ext cx="566650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6110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1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C13D2B3-A320-4FAD-A5D0-926E285A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≠">
            <a:extLst>
              <a:ext uri="{FF2B5EF4-FFF2-40B4-BE49-F238E27FC236}">
                <a16:creationId xmlns:a16="http://schemas.microsoft.com/office/drawing/2014/main" id="{BA5F00F5-20CF-4C9B-96AA-8B031AF99880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6639D-7B7E-492E-A9DF-051661869369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3" name="≠">
            <a:extLst>
              <a:ext uri="{FF2B5EF4-FFF2-40B4-BE49-F238E27FC236}">
                <a16:creationId xmlns:a16="http://schemas.microsoft.com/office/drawing/2014/main" id="{EC2C7B16-4CBF-3A04-2879-3BDB6A4320A0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D9CD8-A39A-DD25-54AB-F867A05F4615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DC5C24-30D0-0513-D577-009F24A50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43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ground 1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75F39B2-1437-BC0D-715B-8977961F7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01" b="2290"/>
          <a:stretch/>
        </p:blipFill>
        <p:spPr>
          <a:xfrm>
            <a:off x="7628941" y="1073767"/>
            <a:ext cx="4563059" cy="54552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C13D2B3-A320-4FAD-A5D0-926E285A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≠">
            <a:extLst>
              <a:ext uri="{FF2B5EF4-FFF2-40B4-BE49-F238E27FC236}">
                <a16:creationId xmlns:a16="http://schemas.microsoft.com/office/drawing/2014/main" id="{BA5F00F5-20CF-4C9B-96AA-8B031AF99880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6639D-7B7E-492E-A9DF-051661869369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3" name="≠">
            <a:extLst>
              <a:ext uri="{FF2B5EF4-FFF2-40B4-BE49-F238E27FC236}">
                <a16:creationId xmlns:a16="http://schemas.microsoft.com/office/drawing/2014/main" id="{EC2C7B16-4CBF-3A04-2879-3BDB6A4320A0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D9CD8-A39A-DD25-54AB-F867A05F4615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2FEB9F3C-4E5E-3158-39DC-D2563C0E81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31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3848BD5-F3CB-5E8C-C4C2-CE79834F6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543" b="27301"/>
          <a:stretch/>
        </p:blipFill>
        <p:spPr>
          <a:xfrm>
            <a:off x="0" y="3859888"/>
            <a:ext cx="2644861" cy="269080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2305C35-4093-0CD2-4AE9-6C0265AD6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3957" r="16051"/>
          <a:stretch/>
        </p:blipFill>
        <p:spPr>
          <a:xfrm>
            <a:off x="10406590" y="882080"/>
            <a:ext cx="1785410" cy="18299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D0AE0F49-A1DB-3233-4979-888E607DA4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D504EF8-13B3-E09E-365E-36D201DB0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91" t="23313"/>
          <a:stretch/>
        </p:blipFill>
        <p:spPr>
          <a:xfrm>
            <a:off x="1" y="885372"/>
            <a:ext cx="1969898" cy="21487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8C4251-AC5F-E634-9F26-4801339D7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758" b="21918"/>
          <a:stretch/>
        </p:blipFill>
        <p:spPr>
          <a:xfrm>
            <a:off x="10892765" y="5366187"/>
            <a:ext cx="1299235" cy="11628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3105D9D5-BC5F-8C51-C094-20A38D72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8180"/>
          <a:stretch/>
        </p:blipFill>
        <p:spPr>
          <a:xfrm>
            <a:off x="11668445" y="4524323"/>
            <a:ext cx="532433" cy="74133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EAB5D49-12C9-D6C6-A589-3CD5420A44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9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A75CF57-6A66-BF53-D683-4232C8FF0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126" b="22972"/>
          <a:stretch/>
        </p:blipFill>
        <p:spPr>
          <a:xfrm>
            <a:off x="10037619" y="3802948"/>
            <a:ext cx="2154382" cy="27260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941E4ED2-BB33-3BF3-E332-A64E349CB7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6B45D-B990-44F9-8F40-934BB304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790"/>
            <a:ext cx="8600342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D9818-DDEF-4DFE-851B-966BEDF70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D70895-D254-4F16-AF36-187613C3E643}"/>
              </a:ext>
            </a:extLst>
          </p:cNvPr>
          <p:cNvCxnSpPr/>
          <p:nvPr userDrawn="1"/>
        </p:nvCxnSpPr>
        <p:spPr>
          <a:xfrm>
            <a:off x="0" y="6790490"/>
            <a:ext cx="12192000" cy="0"/>
          </a:xfrm>
          <a:prstGeom prst="line">
            <a:avLst/>
          </a:prstGeom>
          <a:ln w="130175">
            <a:solidFill>
              <a:srgbClr val="F56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≠">
            <a:extLst>
              <a:ext uri="{FF2B5EF4-FFF2-40B4-BE49-F238E27FC236}">
                <a16:creationId xmlns:a16="http://schemas.microsoft.com/office/drawing/2014/main" id="{D8EBF8A2-6262-4E99-9526-8AC89E976034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≠">
            <a:extLst>
              <a:ext uri="{FF2B5EF4-FFF2-40B4-BE49-F238E27FC236}">
                <a16:creationId xmlns:a16="http://schemas.microsoft.com/office/drawing/2014/main" id="{6135FF12-B134-BBDE-3CB8-848BDA5E24AC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4ED255-54B6-4EB1-11B2-8A0EBD0B88B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raining@engageprocess.com" TargetMode="External"/><Relationship Id="rId2" Type="http://schemas.openxmlformats.org/officeDocument/2006/relationships/hyperlink" Target="mailto:winola@engageprocess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18" Type="http://schemas.openxmlformats.org/officeDocument/2006/relationships/image" Target="../media/image68.sv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6.svg"/><Relationship Id="rId20" Type="http://schemas.openxmlformats.org/officeDocument/2006/relationships/image" Target="../media/image7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24" Type="http://schemas.openxmlformats.org/officeDocument/2006/relationships/image" Target="../media/image74.sv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svg"/><Relationship Id="rId19" Type="http://schemas.openxmlformats.org/officeDocument/2006/relationships/image" Target="../media/image69.pn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4" Type="http://schemas.openxmlformats.org/officeDocument/2006/relationships/image" Target="../media/image64.svg"/><Relationship Id="rId22" Type="http://schemas.openxmlformats.org/officeDocument/2006/relationships/image" Target="../media/image7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8833-BA2D-4736-8F5A-A7C5417C3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03" y="1744851"/>
            <a:ext cx="11120417" cy="3134465"/>
          </a:xfrm>
        </p:spPr>
        <p:txBody>
          <a:bodyPr anchor="t"/>
          <a:lstStyle/>
          <a:p>
            <a:r>
              <a:rPr lang="nl-NL" sz="4800" dirty="0">
                <a:latin typeface="+mj-lt"/>
              </a:rPr>
              <a:t>Best Process Map Ever</a:t>
            </a: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INTRODUCTION</a:t>
            </a:r>
            <a:br>
              <a:rPr lang="nl-NL" sz="4800" dirty="0">
                <a:latin typeface="+mj-lt"/>
              </a:rPr>
            </a:br>
            <a:br>
              <a:rPr lang="nl-NL" sz="4800" dirty="0">
                <a:latin typeface="+mj-lt"/>
              </a:rPr>
            </a:br>
            <a:r>
              <a:rPr lang="nl-NL" sz="2800" dirty="0">
                <a:latin typeface="Lato Light" panose="020F0302020204030203" pitchFamily="34" charset="0"/>
              </a:rPr>
              <a:t>Ted Twaalfhoven</a:t>
            </a:r>
            <a:br>
              <a:rPr lang="nl-NL" sz="2800" b="0" dirty="0">
                <a:latin typeface="Lato Light" panose="020F0302020204030203" pitchFamily="34" charset="0"/>
              </a:rPr>
            </a:br>
            <a:r>
              <a:rPr lang="nl-NL" sz="2000" b="0" i="1" dirty="0" err="1">
                <a:latin typeface="Lato Light" panose="020F0302020204030203" pitchFamily="34" charset="0"/>
              </a:rPr>
              <a:t>founder</a:t>
            </a:r>
            <a:r>
              <a:rPr lang="nl-NL" sz="2000" b="0" i="1" dirty="0">
                <a:latin typeface="Lato Light" panose="020F0302020204030203" pitchFamily="34" charset="0"/>
              </a:rPr>
              <a:t> &amp; CEO</a:t>
            </a:r>
            <a:endParaRPr lang="nl-NL" sz="1400" b="0" i="1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3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9AA7A1-840B-6C9E-3E74-41BF54E98D22}"/>
              </a:ext>
            </a:extLst>
          </p:cNvPr>
          <p:cNvSpPr/>
          <p:nvPr/>
        </p:nvSpPr>
        <p:spPr>
          <a:xfrm>
            <a:off x="495545" y="1014690"/>
            <a:ext cx="5663382" cy="50616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b="1" dirty="0">
                <a:solidFill>
                  <a:srgbClr val="3C3C3C"/>
                </a:solidFill>
              </a:rPr>
              <a:t>RE-INTRODUCTION</a:t>
            </a:r>
            <a:br>
              <a:rPr lang="en-GB" sz="2000" b="1" dirty="0">
                <a:solidFill>
                  <a:srgbClr val="3C3C3C"/>
                </a:solidFill>
              </a:rPr>
            </a:br>
            <a:endParaRPr lang="en-GB" sz="2000" b="1" dirty="0">
              <a:solidFill>
                <a:srgbClr val="3C3C3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3C3C3C"/>
                </a:solidFill>
              </a:rPr>
              <a:t>On-site or remote for your organization.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free of charge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3C3C3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u="sng" dirty="0">
                <a:solidFill>
                  <a:srgbClr val="3C3C3C"/>
                </a:solidFill>
                <a:latin typeface="+mj-lt"/>
              </a:rPr>
              <a:t>TEAM DISCUSSION of 1,5 – 2 hours</a:t>
            </a:r>
            <a:endParaRPr lang="en-GB" dirty="0">
              <a:solidFill>
                <a:srgbClr val="3C3C3C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C3C3C"/>
                </a:solidFill>
              </a:rPr>
              <a:t>Role of Process Management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C3C3C"/>
                </a:solidFill>
              </a:rPr>
              <a:t>Functions of Engage Process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C3C3C"/>
                </a:solidFill>
              </a:rPr>
              <a:t>Cost evaluations, GRC / risk management, Reporting, hand-books etc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C3C3C"/>
                </a:solidFill>
              </a:rPr>
              <a:t>Next possible steps for your organisation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3C3C3C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3C3C3C"/>
                </a:solidFill>
                <a:sym typeface="Wingdings" panose="05000000000000000000" pitchFamily="2" charset="2"/>
              </a:rPr>
              <a:t> Book via your account manager. 	</a:t>
            </a:r>
            <a:r>
              <a:rPr lang="en-GB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  <a:hlinkClick r:id="rId2"/>
              </a:rPr>
              <a:t>winola@engageprocess.com</a:t>
            </a:r>
            <a:r>
              <a:rPr lang="en-GB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GB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4F68A6-675B-FBF0-65FE-3EBA190EFBB3}"/>
              </a:ext>
            </a:extLst>
          </p:cNvPr>
          <p:cNvSpPr/>
          <p:nvPr/>
        </p:nvSpPr>
        <p:spPr>
          <a:xfrm>
            <a:off x="6299526" y="1014690"/>
            <a:ext cx="5663382" cy="50616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b="1" dirty="0">
                <a:solidFill>
                  <a:srgbClr val="3C3C3C"/>
                </a:solidFill>
              </a:rPr>
              <a:t>JOIN OUR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b="1" dirty="0">
                <a:solidFill>
                  <a:srgbClr val="3C3C3C"/>
                </a:solidFill>
              </a:rPr>
              <a:t>OPEN USER TRAINING</a:t>
            </a:r>
            <a:endParaRPr lang="en-GB" sz="2000" b="1" dirty="0">
              <a:solidFill>
                <a:srgbClr val="3C3C3C"/>
              </a:solidFill>
            </a:endParaRPr>
          </a:p>
          <a:p>
            <a:endParaRPr lang="en-GB" sz="2000" dirty="0">
              <a:solidFill>
                <a:srgbClr val="3C3C3C"/>
              </a:solidFill>
            </a:endParaRPr>
          </a:p>
          <a:p>
            <a:r>
              <a:rPr lang="en-GB" sz="2000" dirty="0">
                <a:solidFill>
                  <a:srgbClr val="3C3C3C"/>
                </a:solidFill>
              </a:rPr>
              <a:t>You will learn to map processes and navigate the key functions of Engage Process through practical exercises.</a:t>
            </a:r>
            <a:br>
              <a:rPr lang="en-GB" sz="2000" dirty="0">
                <a:solidFill>
                  <a:srgbClr val="3C3C3C"/>
                </a:solidFill>
              </a:rPr>
            </a:br>
            <a:br>
              <a:rPr lang="en-GB" sz="2000" dirty="0">
                <a:solidFill>
                  <a:srgbClr val="3C3C3C"/>
                </a:solidFill>
              </a:rPr>
            </a:br>
            <a:r>
              <a:rPr lang="en-GB" sz="2000" dirty="0">
                <a:solidFill>
                  <a:srgbClr val="3C3C3C"/>
                </a:solidFill>
              </a:rPr>
              <a:t>This is a remote training, running 2x ½ day on Monday, March 4</a:t>
            </a:r>
            <a:r>
              <a:rPr lang="en-GB" sz="2000" baseline="30000" dirty="0">
                <a:solidFill>
                  <a:srgbClr val="3C3C3C"/>
                </a:solidFill>
              </a:rPr>
              <a:t>th</a:t>
            </a:r>
            <a:r>
              <a:rPr lang="en-GB" sz="2000" dirty="0">
                <a:solidFill>
                  <a:srgbClr val="3C3C3C"/>
                </a:solidFill>
              </a:rPr>
              <a:t> and Wednesday, March 6</a:t>
            </a:r>
            <a:r>
              <a:rPr lang="en-GB" sz="2000" baseline="30000" dirty="0">
                <a:solidFill>
                  <a:srgbClr val="3C3C3C"/>
                </a:solidFill>
              </a:rPr>
              <a:t>th</a:t>
            </a:r>
            <a:r>
              <a:rPr lang="en-GB" sz="2000" dirty="0">
                <a:solidFill>
                  <a:srgbClr val="3C3C3C"/>
                </a:solidFill>
              </a:rPr>
              <a:t> from 9:00 - 12:00am. </a:t>
            </a:r>
          </a:p>
          <a:p>
            <a:endParaRPr lang="en-GB" sz="2000" dirty="0">
              <a:solidFill>
                <a:srgbClr val="3C3C3C"/>
              </a:solidFill>
            </a:endParaRPr>
          </a:p>
          <a:p>
            <a:r>
              <a:rPr lang="en-GB" sz="2000" dirty="0">
                <a:solidFill>
                  <a:srgbClr val="3C3C3C"/>
                </a:solidFill>
              </a:rPr>
              <a:t>Cost is £250 per person. </a:t>
            </a:r>
          </a:p>
          <a:p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Register via  </a:t>
            </a:r>
            <a:r>
              <a:rPr lang="en-GB" sz="1800" b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training@engageprocess.com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4971A-63FA-8506-4050-63A2E8FB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09" y="3049966"/>
            <a:ext cx="5371363" cy="34157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UK Team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Waterhouse Square, London</a:t>
            </a:r>
            <a:b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dirty="0">
                <a:solidFill>
                  <a:schemeClr val="tx1"/>
                </a:solidFill>
                <a:latin typeface="+mj-lt"/>
              </a:rPr>
            </a:br>
            <a:br>
              <a:rPr lang="en-US" sz="1600" dirty="0">
                <a:solidFill>
                  <a:schemeClr val="tx1"/>
                </a:solidFill>
                <a:latin typeface="+mj-lt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</a:rPr>
              <a:t>dean@engageprocess.com</a:t>
            </a:r>
            <a:br>
              <a:rPr lang="en-US" sz="1600" dirty="0">
                <a:solidFill>
                  <a:schemeClr val="tx1"/>
                </a:solidFill>
                <a:latin typeface="+mj-lt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</a:rPr>
              <a:t>winola@engageprocess.com</a:t>
            </a:r>
            <a:br>
              <a:rPr lang="en-US" sz="1600" dirty="0">
                <a:solidFill>
                  <a:schemeClr val="tx1"/>
                </a:solidFill>
                <a:latin typeface="+mj-lt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</a:rPr>
              <a:t>kyle@engageprocess.com 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E0338DAA-C9EF-6BBF-190F-0760739DB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/>
          <a:stretch/>
        </p:blipFill>
        <p:spPr>
          <a:xfrm>
            <a:off x="7534646" y="0"/>
            <a:ext cx="4657354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FC4A91-4A6F-AF96-0346-2A00F9C93170}"/>
              </a:ext>
            </a:extLst>
          </p:cNvPr>
          <p:cNvSpPr/>
          <p:nvPr/>
        </p:nvSpPr>
        <p:spPr>
          <a:xfrm>
            <a:off x="7775349" y="5999643"/>
            <a:ext cx="4194441" cy="7433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3C3C3C"/>
                </a:solidFill>
              </a:rPr>
              <a:t>Dean – Winola - Kyle</a:t>
            </a:r>
            <a:endParaRPr lang="nl-NL" sz="24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6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B96C8F-4A9E-DAD4-5C16-7C5B0E689765}"/>
              </a:ext>
            </a:extLst>
          </p:cNvPr>
          <p:cNvSpPr/>
          <p:nvPr/>
        </p:nvSpPr>
        <p:spPr>
          <a:xfrm>
            <a:off x="188810" y="1120938"/>
            <a:ext cx="2508545" cy="28136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rgbClr val="3C3C3C"/>
                </a:solidFill>
                <a:latin typeface="+mj-lt"/>
              </a:rPr>
              <a:t>EFFICIENCY</a:t>
            </a:r>
            <a:endParaRPr lang="en-GB" b="1" dirty="0">
              <a:solidFill>
                <a:srgbClr val="3C3C3C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3C3C3C"/>
                </a:solidFill>
              </a:rPr>
              <a:t>____________</a:t>
            </a:r>
            <a:br>
              <a:rPr lang="en-GB" dirty="0">
                <a:solidFill>
                  <a:srgbClr val="3C3C3C"/>
                </a:solidFill>
              </a:rPr>
            </a:br>
            <a:endParaRPr lang="en-GB" dirty="0">
              <a:solidFill>
                <a:srgbClr val="3C3C3C"/>
              </a:solidFill>
            </a:endParaRPr>
          </a:p>
          <a:p>
            <a:r>
              <a:rPr lang="en-GB" b="1" dirty="0">
                <a:solidFill>
                  <a:srgbClr val="3C3C3C"/>
                </a:solidFill>
                <a:highlight>
                  <a:srgbClr val="FFFF00"/>
                </a:highlight>
              </a:rPr>
              <a:t>Cost reductions</a:t>
            </a:r>
          </a:p>
          <a:p>
            <a:r>
              <a:rPr lang="en-GB" dirty="0">
                <a:solidFill>
                  <a:srgbClr val="3C3C3C"/>
                </a:solidFill>
              </a:rPr>
              <a:t>Self Service</a:t>
            </a:r>
          </a:p>
          <a:p>
            <a:r>
              <a:rPr lang="en-GB" dirty="0">
                <a:solidFill>
                  <a:srgbClr val="3C3C3C"/>
                </a:solidFill>
              </a:rPr>
              <a:t>Cheaper products</a:t>
            </a:r>
          </a:p>
          <a:p>
            <a:r>
              <a:rPr lang="en-GB" dirty="0">
                <a:solidFill>
                  <a:srgbClr val="3C3C3C"/>
                </a:solidFill>
              </a:rPr>
              <a:t>Inflationary costs</a:t>
            </a:r>
          </a:p>
          <a:p>
            <a:r>
              <a:rPr lang="en-GB" dirty="0">
                <a:solidFill>
                  <a:srgbClr val="3C3C3C"/>
                </a:solidFill>
              </a:rPr>
              <a:t>Do more with team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DEE01-14BB-61FA-1985-532D4E53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604" y="4181099"/>
            <a:ext cx="1725762" cy="172576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FB8B388-BA06-E8E8-CC39-77CB231ACDD1}"/>
              </a:ext>
            </a:extLst>
          </p:cNvPr>
          <p:cNvSpPr/>
          <p:nvPr/>
        </p:nvSpPr>
        <p:spPr>
          <a:xfrm>
            <a:off x="2233937" y="1103240"/>
            <a:ext cx="2508545" cy="28136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rgbClr val="3C3C3C"/>
                </a:solidFill>
                <a:latin typeface="+mj-lt"/>
              </a:rPr>
              <a:t>EFFECTIVENESS</a:t>
            </a:r>
            <a:endParaRPr lang="en-GB" b="1" dirty="0">
              <a:solidFill>
                <a:srgbClr val="3C3C3C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3C3C3C"/>
                </a:solidFill>
              </a:rPr>
              <a:t>____________</a:t>
            </a:r>
            <a:br>
              <a:rPr lang="en-GB" dirty="0">
                <a:solidFill>
                  <a:srgbClr val="3C3C3C"/>
                </a:solidFill>
              </a:rPr>
            </a:br>
            <a:endParaRPr lang="en-GB" dirty="0">
              <a:solidFill>
                <a:srgbClr val="3C3C3C"/>
              </a:solidFill>
            </a:endParaRPr>
          </a:p>
          <a:p>
            <a:r>
              <a:rPr lang="en-GB" dirty="0">
                <a:solidFill>
                  <a:srgbClr val="3C3C3C"/>
                </a:solidFill>
              </a:rPr>
              <a:t>Shorter lead times</a:t>
            </a:r>
          </a:p>
          <a:p>
            <a:r>
              <a:rPr lang="en-GB" dirty="0">
                <a:solidFill>
                  <a:srgbClr val="3C3C3C"/>
                </a:solidFill>
              </a:rPr>
              <a:t>First time right</a:t>
            </a:r>
          </a:p>
          <a:p>
            <a:r>
              <a:rPr lang="en-GB" dirty="0">
                <a:solidFill>
                  <a:srgbClr val="3C3C3C"/>
                </a:solidFill>
              </a:rPr>
              <a:t>eLearning /handbook</a:t>
            </a:r>
          </a:p>
          <a:p>
            <a:r>
              <a:rPr lang="en-GB" dirty="0">
                <a:solidFill>
                  <a:srgbClr val="3C3C3C"/>
                </a:solidFill>
              </a:rPr>
              <a:t>Outsourcing</a:t>
            </a:r>
          </a:p>
          <a:p>
            <a:r>
              <a:rPr lang="en-GB" dirty="0">
                <a:solidFill>
                  <a:srgbClr val="3C3C3C"/>
                </a:solidFill>
              </a:rPr>
              <a:t>Suppliers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1A1097-48A4-B82A-8B04-32E19D1CC1D8}"/>
              </a:ext>
            </a:extLst>
          </p:cNvPr>
          <p:cNvSpPr/>
          <p:nvPr/>
        </p:nvSpPr>
        <p:spPr>
          <a:xfrm>
            <a:off x="4279064" y="1103240"/>
            <a:ext cx="2508545" cy="28136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rgbClr val="3C3C3C"/>
                </a:solidFill>
                <a:latin typeface="+mj-lt"/>
              </a:rPr>
              <a:t>COMPLIANCE</a:t>
            </a:r>
            <a:endParaRPr lang="en-GB" b="1" dirty="0">
              <a:solidFill>
                <a:srgbClr val="3C3C3C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3C3C3C"/>
                </a:solidFill>
              </a:rPr>
              <a:t>____________</a:t>
            </a:r>
            <a:br>
              <a:rPr lang="en-GB" dirty="0">
                <a:solidFill>
                  <a:srgbClr val="3C3C3C"/>
                </a:solidFill>
              </a:rPr>
            </a:br>
            <a:endParaRPr lang="en-GB" dirty="0">
              <a:solidFill>
                <a:srgbClr val="3C3C3C"/>
              </a:solidFill>
            </a:endParaRPr>
          </a:p>
          <a:p>
            <a:r>
              <a:rPr lang="en-GB" dirty="0">
                <a:solidFill>
                  <a:srgbClr val="3C3C3C"/>
                </a:solidFill>
              </a:rPr>
              <a:t>Risk management</a:t>
            </a:r>
          </a:p>
          <a:p>
            <a:r>
              <a:rPr lang="en-GB" dirty="0">
                <a:solidFill>
                  <a:srgbClr val="3C3C3C"/>
                </a:solidFill>
              </a:rPr>
              <a:t>Privacy, GDPR</a:t>
            </a:r>
          </a:p>
          <a:p>
            <a:r>
              <a:rPr lang="en-GB" dirty="0">
                <a:solidFill>
                  <a:srgbClr val="3C3C3C"/>
                </a:solidFill>
              </a:rPr>
              <a:t>Meta Data</a:t>
            </a:r>
          </a:p>
          <a:p>
            <a:r>
              <a:rPr lang="en-GB" dirty="0">
                <a:solidFill>
                  <a:srgbClr val="3C3C3C"/>
                </a:solidFill>
              </a:rPr>
              <a:t>Certifications</a:t>
            </a:r>
          </a:p>
          <a:p>
            <a:r>
              <a:rPr lang="en-GB" dirty="0">
                <a:solidFill>
                  <a:srgbClr val="3C3C3C"/>
                </a:solidFill>
              </a:rPr>
              <a:t>Financial Control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FAE8DCB-B074-8AFF-E78F-49B446FE3608}"/>
              </a:ext>
            </a:extLst>
          </p:cNvPr>
          <p:cNvSpPr/>
          <p:nvPr/>
        </p:nvSpPr>
        <p:spPr>
          <a:xfrm>
            <a:off x="6324192" y="1103240"/>
            <a:ext cx="2508545" cy="28136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rgbClr val="3C3C3C"/>
                </a:solidFill>
                <a:latin typeface="+mj-lt"/>
              </a:rPr>
              <a:t>TRANSFORMATION</a:t>
            </a:r>
            <a:endParaRPr lang="en-GB" sz="1600" b="1" dirty="0">
              <a:solidFill>
                <a:srgbClr val="3C3C3C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3C3C3C"/>
                </a:solidFill>
              </a:rPr>
              <a:t>____________</a:t>
            </a:r>
            <a:br>
              <a:rPr lang="en-GB" dirty="0">
                <a:solidFill>
                  <a:srgbClr val="3C3C3C"/>
                </a:solidFill>
              </a:rPr>
            </a:br>
            <a:endParaRPr lang="en-GB" sz="2000" dirty="0">
              <a:solidFill>
                <a:srgbClr val="3C3C3C"/>
              </a:solidFill>
            </a:endParaRPr>
          </a:p>
          <a:p>
            <a:r>
              <a:rPr lang="en-GB" dirty="0">
                <a:solidFill>
                  <a:srgbClr val="3C3C3C"/>
                </a:solidFill>
              </a:rPr>
              <a:t>Dig. Transformation</a:t>
            </a:r>
          </a:p>
          <a:p>
            <a:r>
              <a:rPr lang="en-GB" dirty="0">
                <a:solidFill>
                  <a:srgbClr val="3C3C3C"/>
                </a:solidFill>
              </a:rPr>
              <a:t>Service Redesign</a:t>
            </a:r>
          </a:p>
          <a:p>
            <a:r>
              <a:rPr lang="en-GB" dirty="0">
                <a:solidFill>
                  <a:srgbClr val="3C3C3C"/>
                </a:solidFill>
              </a:rPr>
              <a:t>Single Access Point</a:t>
            </a:r>
          </a:p>
          <a:p>
            <a:r>
              <a:rPr lang="en-GB" dirty="0">
                <a:solidFill>
                  <a:srgbClr val="3C3C3C"/>
                </a:solidFill>
              </a:rPr>
              <a:t>Data management</a:t>
            </a:r>
          </a:p>
          <a:p>
            <a:r>
              <a:rPr lang="en-GB" dirty="0">
                <a:solidFill>
                  <a:srgbClr val="3C3C3C"/>
                </a:solidFill>
              </a:rPr>
              <a:t>Robotics. AI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46182F-EEF6-BA13-37B4-05C62D2CE6E1}"/>
              </a:ext>
            </a:extLst>
          </p:cNvPr>
          <p:cNvSpPr txBox="1"/>
          <p:nvPr/>
        </p:nvSpPr>
        <p:spPr>
          <a:xfrm>
            <a:off x="8876298" y="1531999"/>
            <a:ext cx="319058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Conflicting goals?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Central control?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Spread leadership?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Extra budget?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Impact on work?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13B114-0F72-5BC1-F270-41C8C930FB7A}"/>
              </a:ext>
            </a:extLst>
          </p:cNvPr>
          <p:cNvSpPr txBox="1"/>
          <p:nvPr/>
        </p:nvSpPr>
        <p:spPr>
          <a:xfrm>
            <a:off x="3716057" y="4222409"/>
            <a:ext cx="5396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 does it help me?</a:t>
            </a:r>
          </a:p>
          <a:p>
            <a:pPr algn="ctr"/>
            <a:r>
              <a:rPr lang="en-US" sz="2000" b="1" dirty="0"/>
              <a:t>Are my ideas welcome?</a:t>
            </a:r>
          </a:p>
          <a:p>
            <a:pPr algn="ctr"/>
            <a:r>
              <a:rPr lang="en-US" sz="2000" b="1" dirty="0"/>
              <a:t>Whom do I report to?</a:t>
            </a:r>
          </a:p>
          <a:p>
            <a:pPr algn="ctr"/>
            <a:r>
              <a:rPr lang="en-US" sz="2000" b="1" dirty="0"/>
              <a:t>Which priority?</a:t>
            </a:r>
          </a:p>
          <a:p>
            <a:pPr algn="ctr"/>
            <a:r>
              <a:rPr lang="en-US" sz="2000" b="1" dirty="0"/>
              <a:t>Time spent?</a:t>
            </a:r>
          </a:p>
          <a:p>
            <a:pPr algn="ctr"/>
            <a:r>
              <a:rPr lang="en-US" sz="2000" b="1" dirty="0"/>
              <a:t>Are we still servicing the customer?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0A422C-90E6-ED7D-0C27-5E393647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33" y="295962"/>
            <a:ext cx="10515600" cy="516955"/>
          </a:xfrm>
        </p:spPr>
        <p:txBody>
          <a:bodyPr/>
          <a:lstStyle/>
          <a:p>
            <a:r>
              <a:rPr lang="en-US" sz="3200" dirty="0"/>
              <a:t>Organizations see increasing number of projects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6250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18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D663DB-DC49-2693-0F6A-86D973D473CC}"/>
              </a:ext>
            </a:extLst>
          </p:cNvPr>
          <p:cNvSpPr/>
          <p:nvPr/>
        </p:nvSpPr>
        <p:spPr>
          <a:xfrm>
            <a:off x="4012771" y="1863833"/>
            <a:ext cx="1870364" cy="8354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C3C3C"/>
                </a:solidFill>
              </a:rPr>
              <a:t>PROJECT</a:t>
            </a:r>
            <a:endParaRPr lang="nl-NL" dirty="0">
              <a:solidFill>
                <a:srgbClr val="3C3C3C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868EA0-9152-521B-12A8-EA3E7B42A522}"/>
              </a:ext>
            </a:extLst>
          </p:cNvPr>
          <p:cNvSpPr/>
          <p:nvPr/>
        </p:nvSpPr>
        <p:spPr>
          <a:xfrm>
            <a:off x="5163001" y="4722400"/>
            <a:ext cx="1870364" cy="8354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C3C3C"/>
                </a:solidFill>
              </a:rPr>
              <a:t>PRIMARY WORK</a:t>
            </a:r>
            <a:endParaRPr lang="nl-NL" dirty="0">
              <a:solidFill>
                <a:srgbClr val="3C3C3C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51315B-59AE-D2FA-EBEA-CF9B0BE9AAAA}"/>
              </a:ext>
            </a:extLst>
          </p:cNvPr>
          <p:cNvSpPr/>
          <p:nvPr/>
        </p:nvSpPr>
        <p:spPr>
          <a:xfrm>
            <a:off x="6644830" y="1766794"/>
            <a:ext cx="1870364" cy="8354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C3C3C"/>
                </a:solidFill>
              </a:rPr>
              <a:t>PROJECT</a:t>
            </a:r>
            <a:endParaRPr lang="nl-NL" dirty="0">
              <a:solidFill>
                <a:srgbClr val="3C3C3C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F2FFF3-53C8-C10A-7C02-674E2AC4104B}"/>
              </a:ext>
            </a:extLst>
          </p:cNvPr>
          <p:cNvSpPr/>
          <p:nvPr/>
        </p:nvSpPr>
        <p:spPr>
          <a:xfrm>
            <a:off x="3794561" y="2348965"/>
            <a:ext cx="1870364" cy="8354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C3C3C"/>
                </a:solidFill>
              </a:rPr>
              <a:t>PROJECT</a:t>
            </a:r>
            <a:endParaRPr lang="nl-NL" dirty="0">
              <a:solidFill>
                <a:srgbClr val="3C3C3C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3FDAFA-3D0B-F992-E834-1949EA91D6D2}"/>
              </a:ext>
            </a:extLst>
          </p:cNvPr>
          <p:cNvSpPr/>
          <p:nvPr/>
        </p:nvSpPr>
        <p:spPr>
          <a:xfrm>
            <a:off x="5186943" y="1349080"/>
            <a:ext cx="1870364" cy="8354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C3C3C"/>
                </a:solidFill>
              </a:rPr>
              <a:t>PROJECT</a:t>
            </a:r>
            <a:endParaRPr lang="nl-NL" dirty="0">
              <a:solidFill>
                <a:srgbClr val="3C3C3C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F0036F-1ED2-2657-7827-FCD22370867B}"/>
              </a:ext>
            </a:extLst>
          </p:cNvPr>
          <p:cNvSpPr/>
          <p:nvPr/>
        </p:nvSpPr>
        <p:spPr>
          <a:xfrm>
            <a:off x="6122125" y="2385736"/>
            <a:ext cx="1870364" cy="8354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C3C3C"/>
                </a:solidFill>
              </a:rPr>
              <a:t>PROJECT</a:t>
            </a:r>
            <a:endParaRPr lang="nl-NL" dirty="0">
              <a:solidFill>
                <a:srgbClr val="3C3C3C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DCAD4A64-C5E0-959B-6885-D872E08A914D}"/>
              </a:ext>
            </a:extLst>
          </p:cNvPr>
          <p:cNvSpPr/>
          <p:nvPr/>
        </p:nvSpPr>
        <p:spPr>
          <a:xfrm>
            <a:off x="5599420" y="3155375"/>
            <a:ext cx="976745" cy="159604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43BAF2-A81C-FD04-10DA-48AC59546C37}"/>
              </a:ext>
            </a:extLst>
          </p:cNvPr>
          <p:cNvSpPr/>
          <p:nvPr/>
        </p:nvSpPr>
        <p:spPr>
          <a:xfrm>
            <a:off x="4146946" y="3097085"/>
            <a:ext cx="3881692" cy="39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C3C3C"/>
                </a:solidFill>
              </a:rPr>
              <a:t>FOUNDATION of PROCESSES</a:t>
            </a:r>
            <a:endParaRPr lang="nl-NL" b="1" dirty="0">
              <a:solidFill>
                <a:srgbClr val="3C3C3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56293-689A-E1E7-9E9D-54AC3DE948C8}"/>
              </a:ext>
            </a:extLst>
          </p:cNvPr>
          <p:cNvSpPr txBox="1"/>
          <p:nvPr/>
        </p:nvSpPr>
        <p:spPr>
          <a:xfrm>
            <a:off x="1426461" y="474867"/>
            <a:ext cx="968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From project driven to process driven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4995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9 -0.01041 L -0.03619 -0.01018 C -0.04427 -0.01852 -0.05273 -0.025 -0.06054 -0.03379 C -0.06406 -0.03796 -0.06757 -0.04282 -0.07135 -0.04652 C -0.08346 -0.0581 -0.097 -0.06574 -0.1082 -0.08032 C -0.1151 -0.08935 -0.12474 -0.10115 -0.13099 -0.1125 C -0.13489 -0.11967 -0.13632 -0.12592 -0.1388 -0.13402 C -0.14036 -0.14421 -0.14166 -0.15023 -0.14127 -0.16088 C -0.14062 -0.17546 -0.13984 -0.18958 -0.13815 -0.2037 C -0.13724 -0.21111 -0.13541 -0.21782 -0.13372 -0.22477 C -0.13255 -0.22916 -0.13125 -0.23379 -0.12955 -0.23773 C -0.12695 -0.24444 -0.12421 -0.25115 -0.12109 -0.25694 C -0.11718 -0.26412 -0.11145 -0.27129 -0.10612 -0.27546 C -0.09466 -0.28402 -0.09427 -0.28217 -0.0819 -0.28773 C -0.0664 -0.2949 -0.08685 -0.28796 -0.06315 -0.29699 C -0.0539 -0.30023 -0.03515 -0.30625 -0.03515 -0.30602 C -0.03046 -0.30995 -0.02565 -0.31227 -0.02122 -0.31643 C -0.02018 -0.31736 -0.01914 -0.31828 -0.01823 -0.31944 C -0.0151 -0.32291 -0.00937 -0.33078 -0.0069 -0.33426 C -0.00442 -0.33819 -0.00312 -0.3412 -0.00143 -0.34629 C -0.00091 -0.34814 -3.75E-6 -0.35139 -3.75E-6 -0.35115 L -3.75E-6 -0.35139 " pathEditMode="relative" rAng="0" ptsTypes="AAAAAA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-170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2.70833E-6 0.00023 C 0.0513 0.03148 0.01992 0.01064 0.10222 0.07569 L 0.13373 0.10092 C 0.13841 0.10833 0.14349 0.11504 0.14779 0.12337 C 0.15313 0.13356 0.16068 0.15671 0.16354 0.16898 C 0.16576 0.17824 0.17005 0.20763 0.17149 0.21782 C 0.17214 0.24212 0.17305 0.24837 0.16667 0.27754 C 0.16498 0.28518 0.16107 0.29027 0.15834 0.29675 C 0.15716 0.29976 0.15599 0.30277 0.15482 0.30601 C 0.1543 0.30763 0.15404 0.30902 0.15352 0.31041 C 0.1487 0.32268 0.13933 0.34444 0.13464 0.35347 C 0.13112 0.36018 0.11771 0.38634 0.10925 0.39467 C 0.10808 0.3956 0.1069 0.39722 0.10573 0.39791 C 0.0892 0.40879 0.09076 0.40671 0.07331 0.41481 C 0.04753 0.42685 0.06641 0.41898 0.05183 0.42476 C 0.0405 0.43402 0.05821 0.4199 0.04479 0.42916 C 0.04063 0.43194 0.03672 0.43611 0.03255 0.43842 C 0.02461 0.44259 0.01641 0.44513 0.00886 0.45092 C 0.00808 0.45162 0.00742 0.45254 0.00664 0.45254 C 0.00196 0.45347 -0.00273 0.453 -0.00742 0.45347 L -0.01653 0.45439 L -0.0069 0.45185 C -0.00547 0.45138 -0.0039 0.45023 -0.0026 0.45092 C -0.00195 0.45138 -0.00273 0.45347 -0.00299 0.45439 C -0.00325 0.45509 -0.00429 0.45601 -0.00429 0.45648 " pathEditMode="relative" rAng="0" ptsTypes="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28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1.875E-6 0.00024 C 0.0513 0.03056 0.01992 0.01042 0.10221 0.07338 L 0.13372 0.09792 C 0.13841 0.10533 0.14349 0.11181 0.14778 0.11991 C 0.15312 0.12987 0.16068 0.15209 0.16354 0.16389 C 0.16575 0.17292 0.17005 0.20163 0.17148 0.21158 C 0.17213 0.23519 0.17305 0.24121 0.16666 0.26945 C 0.16497 0.27686 0.16107 0.28195 0.15833 0.2882 C 0.15716 0.29121 0.15599 0.29445 0.15482 0.29723 C 0.1543 0.29862 0.15403 0.30024 0.15351 0.30139 C 0.1487 0.31297 0.13932 0.3345 0.13463 0.34306 C 0.13112 0.34977 0.11771 0.37524 0.10924 0.38311 C 0.10807 0.38426 0.1069 0.38565 0.10573 0.38635 C 0.08919 0.397 0.09075 0.39491 0.07331 0.40278 C 0.04752 0.41459 0.0664 0.40672 0.05182 0.4125 C 0.04049 0.42153 0.0582 0.40764 0.04479 0.41667 C 0.04062 0.41945 0.03672 0.42362 0.03255 0.4257 C 0.02461 0.42987 0.0164 0.43218 0.00885 0.43774 C 0.00807 0.43866 0.00742 0.43959 0.00664 0.43959 C 0.00195 0.44028 -0.00274 0.44005 -0.00742 0.44028 L -0.01654 0.44121 L -0.0069 0.43889 C -0.00547 0.43843 -0.00391 0.43704 -0.00261 0.43774 C -0.00195 0.43843 -0.00274 0.44028 -0.003 0.44121 C -0.00326 0.4419 -0.0043 0.44283 -0.0043 0.44329 " pathEditMode="relative" rAng="0" ptsTypes="AAAAAAAAAAAAAA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21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5131 0.03241 0.01993 0.01088 0.10222 0.07801 L 0.13373 0.10393 C 0.13842 0.1118 0.14349 0.11875 0.14779 0.12731 C 0.15313 0.13773 0.16068 0.16157 0.16355 0.17407 C 0.16576 0.18356 0.17006 0.21412 0.17149 0.22454 C 0.17214 0.24954 0.17305 0.25602 0.16667 0.28611 C 0.16498 0.29398 0.16107 0.2993 0.15834 0.30602 C 0.15717 0.30926 0.15599 0.3125 0.15482 0.31551 C 0.1543 0.31713 0.15404 0.31875 0.15352 0.31991 C 0.1487 0.33264 0.13933 0.35509 0.13464 0.36435 C 0.13112 0.37129 0.11771 0.39838 0.10925 0.40671 C 0.10808 0.40787 0.10691 0.40949 0.10573 0.41018 C 0.0892 0.42153 0.09076 0.41921 0.07331 0.42778 C 0.04753 0.44004 0.06641 0.43171 0.05183 0.43796 C 0.0405 0.44745 0.05821 0.43287 0.0448 0.44236 C 0.04063 0.44514 0.03672 0.44954 0.03256 0.45185 C 0.02461 0.45625 0.01641 0.45879 0.00886 0.46481 C 0.00808 0.46551 0.00743 0.46667 0.00664 0.46667 C 0.00196 0.46736 -0.00273 0.46713 -0.00742 0.46736 L -0.01653 0.46852 L -0.0069 0.46574 C -0.00546 0.46528 -0.0039 0.46412 -0.0026 0.46481 C -0.00195 0.46528 -0.00273 0.46736 -0.00299 0.46852 C -0.00325 0.46921 -0.00429 0.47014 -0.00429 0.4706 " pathEditMode="relative" rAng="0" ptsTypes="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35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4.375E-6 0.00023 C 0.0513 0.03264 0.01992 0.01111 0.10221 0.07847 L 0.13372 0.10486 C 0.13841 0.1125 0.14349 0.11968 0.14778 0.12824 C 0.15312 0.13889 0.16067 0.16273 0.16354 0.17547 C 0.16575 0.18496 0.17005 0.21574 0.17148 0.22639 C 0.17213 0.25139 0.17304 0.25787 0.16666 0.28843 C 0.16497 0.29607 0.16106 0.30162 0.15833 0.30834 C 0.15716 0.31134 0.15599 0.31482 0.15481 0.31783 C 0.15429 0.31922 0.15403 0.32107 0.15351 0.32222 C 0.14869 0.33496 0.13932 0.35764 0.13463 0.3669 C 0.13112 0.37408 0.1177 0.40116 0.10924 0.40972 C 0.10807 0.41088 0.1069 0.4125 0.10572 0.4132 C 0.08919 0.42454 0.09075 0.42222 0.0733 0.43079 C 0.04752 0.44329 0.0664 0.43496 0.05182 0.44121 C 0.04049 0.45093 0.0582 0.43611 0.04479 0.4456 C 0.04062 0.44861 0.03671 0.45301 0.03255 0.45533 C 0.02461 0.45972 0.0164 0.46227 0.00885 0.46829 C 0.00807 0.46898 0.00742 0.47014 0.00664 0.47014 C 0.00195 0.47084 -0.00274 0.4706 -0.00743 0.47084 L -0.01654 0.47199 L -0.00691 0.46922 C -0.00547 0.46875 -0.00391 0.46736 -0.00261 0.46829 C -0.00196 0.46875 -0.00274 0.47084 -0.003 0.47199 C -0.00326 0.47269 -0.0043 0.47361 -0.0043 0.47408 " pathEditMode="relative" rAng="0" ptsTypes="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37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00023 C 0.0513 0.03172 0.01992 0.01065 0.10221 0.07616 L 0.13372 0.10162 C 0.13841 0.10926 0.14349 0.11597 0.14779 0.12431 C 0.15312 0.13449 0.16068 0.15764 0.16354 0.17014 C 0.16575 0.1794 0.17005 0.20903 0.17148 0.21945 C 0.17214 0.24375 0.17305 0.25023 0.16667 0.27963 C 0.16497 0.28704 0.16107 0.29236 0.15833 0.29908 C 0.15716 0.30209 0.15599 0.30533 0.15482 0.30834 C 0.1543 0.30972 0.15404 0.31135 0.15352 0.3125 C 0.1487 0.325 0.13932 0.34676 0.13464 0.35579 C 0.13112 0.36273 0.11771 0.38912 0.10924 0.39746 C 0.10807 0.39838 0.1069 0.4 0.10573 0.4007 C 0.08919 0.41181 0.09075 0.40949 0.07331 0.41783 C 0.04753 0.42986 0.06641 0.42176 0.05182 0.42778 C 0.04049 0.43727 0.0582 0.42292 0.04479 0.43218 C 0.04062 0.43496 0.03672 0.43912 0.03255 0.44144 C 0.02461 0.44584 0.01641 0.44838 0.00885 0.45417 C 0.00807 0.45486 0.00742 0.45579 0.00664 0.45579 C 0.00195 0.45648 -0.00273 0.45625 -0.00742 0.45648 L -0.01654 0.45764 L -0.0069 0.4551 C -0.00547 0.45463 -0.00391 0.45324 -0.0026 0.45417 C -0.00195 0.45463 -0.00273 0.45648 -0.003 0.45764 C -0.00326 0.45834 -0.0043 0.45926 -0.0043 0.45972 " pathEditMode="relative" rAng="0" ptsTypes="AAAAAAAAAAAAAAA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2" grpId="0" animBg="1"/>
      <p:bldP spid="11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F8B20A75-CD9E-4AD1-96EE-FAEE3E549F7D}"/>
              </a:ext>
            </a:extLst>
          </p:cNvPr>
          <p:cNvGrpSpPr/>
          <p:nvPr/>
        </p:nvGrpSpPr>
        <p:grpSpPr>
          <a:xfrm>
            <a:off x="3890033" y="1025686"/>
            <a:ext cx="1595219" cy="1595219"/>
            <a:chOff x="5529359" y="716133"/>
            <a:chExt cx="1595219" cy="1595219"/>
          </a:xfrm>
        </p:grpSpPr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25E7B211-E4E8-7AAF-7F75-9BF468866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29359" y="716133"/>
              <a:ext cx="1595219" cy="1595219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6A0AA5B-CF39-83CA-4D8F-B12FCB571F8B}"/>
                </a:ext>
              </a:extLst>
            </p:cNvPr>
            <p:cNvSpPr txBox="1"/>
            <p:nvPr/>
          </p:nvSpPr>
          <p:spPr>
            <a:xfrm>
              <a:off x="5617296" y="1012175"/>
              <a:ext cx="14678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Compliancy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&amp;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Risk Management</a:t>
              </a:r>
              <a:endParaRPr lang="nl-NL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D650CC8-FD53-9FF6-150E-50700755DFE1}"/>
              </a:ext>
            </a:extLst>
          </p:cNvPr>
          <p:cNvGrpSpPr/>
          <p:nvPr/>
        </p:nvGrpSpPr>
        <p:grpSpPr>
          <a:xfrm>
            <a:off x="2880365" y="2365786"/>
            <a:ext cx="2556371" cy="2485796"/>
            <a:chOff x="4731750" y="2303758"/>
            <a:chExt cx="2250483" cy="2250483"/>
          </a:xfrm>
        </p:grpSpPr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57F03323-77B3-3CD3-A280-1E207F473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31750" y="2303758"/>
              <a:ext cx="2250483" cy="2250483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0EB1C1F-4186-4395-3040-FC99E7FD3139}"/>
                </a:ext>
              </a:extLst>
            </p:cNvPr>
            <p:cNvSpPr txBox="1"/>
            <p:nvPr/>
          </p:nvSpPr>
          <p:spPr>
            <a:xfrm>
              <a:off x="5096060" y="3109846"/>
              <a:ext cx="1592214" cy="640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Processes</a:t>
              </a:r>
            </a:p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In control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2F77F7E-8510-9975-8438-83BD03B3D928}"/>
              </a:ext>
            </a:extLst>
          </p:cNvPr>
          <p:cNvGrpSpPr/>
          <p:nvPr/>
        </p:nvGrpSpPr>
        <p:grpSpPr>
          <a:xfrm>
            <a:off x="5148392" y="2256515"/>
            <a:ext cx="1595219" cy="1595219"/>
            <a:chOff x="6918329" y="2014718"/>
            <a:chExt cx="1595219" cy="1595219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EB831A81-E8F7-F817-075E-B67592900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18329" y="2014718"/>
              <a:ext cx="1595219" cy="1595219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11C28D2-3256-6642-C57D-DEB9F22F71A6}"/>
                </a:ext>
              </a:extLst>
            </p:cNvPr>
            <p:cNvSpPr txBox="1"/>
            <p:nvPr/>
          </p:nvSpPr>
          <p:spPr>
            <a:xfrm>
              <a:off x="7034176" y="2544034"/>
              <a:ext cx="14678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Service Redesign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210B04B-B404-DF9D-BAA6-121EB04FA0FA}"/>
              </a:ext>
            </a:extLst>
          </p:cNvPr>
          <p:cNvGrpSpPr/>
          <p:nvPr/>
        </p:nvGrpSpPr>
        <p:grpSpPr>
          <a:xfrm>
            <a:off x="4729980" y="4125435"/>
            <a:ext cx="1595219" cy="1595219"/>
            <a:chOff x="6620137" y="3906571"/>
            <a:chExt cx="1595219" cy="1595219"/>
          </a:xfrm>
        </p:grpSpPr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88CF17D8-7A72-89D5-3C75-7AD571FE4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20137" y="3906571"/>
              <a:ext cx="1595219" cy="1595219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767238-FA96-7566-3406-BBFDAAF0CDCA}"/>
                </a:ext>
              </a:extLst>
            </p:cNvPr>
            <p:cNvSpPr txBox="1"/>
            <p:nvPr/>
          </p:nvSpPr>
          <p:spPr>
            <a:xfrm>
              <a:off x="6715195" y="4463804"/>
              <a:ext cx="14678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Data /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Information</a:t>
              </a:r>
              <a:endParaRPr lang="nl-NL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7D6445C-8FF3-8EAD-EE5A-41D72004B26F}"/>
              </a:ext>
            </a:extLst>
          </p:cNvPr>
          <p:cNvGrpSpPr/>
          <p:nvPr/>
        </p:nvGrpSpPr>
        <p:grpSpPr>
          <a:xfrm>
            <a:off x="2987789" y="4682880"/>
            <a:ext cx="1595219" cy="1595219"/>
            <a:chOff x="4749221" y="4554241"/>
            <a:chExt cx="1595219" cy="1595219"/>
          </a:xfrm>
        </p:grpSpPr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62D7BCB8-0715-4007-DDFB-B6E8BD53D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49221" y="4554241"/>
              <a:ext cx="1595219" cy="1595219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466335C-D012-AB7F-EEF9-5893039C04CB}"/>
                </a:ext>
              </a:extLst>
            </p:cNvPr>
            <p:cNvSpPr txBox="1"/>
            <p:nvPr/>
          </p:nvSpPr>
          <p:spPr>
            <a:xfrm>
              <a:off x="4815832" y="4972709"/>
              <a:ext cx="14678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Roles &amp; organization / Outsourcing</a:t>
              </a:r>
              <a:endParaRPr lang="nl-NL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243741C-040A-1201-7DF2-A969DE4AD43C}"/>
              </a:ext>
            </a:extLst>
          </p:cNvPr>
          <p:cNvGrpSpPr/>
          <p:nvPr/>
        </p:nvGrpSpPr>
        <p:grpSpPr>
          <a:xfrm>
            <a:off x="1557870" y="3399769"/>
            <a:ext cx="1595219" cy="1595219"/>
            <a:chOff x="3200435" y="3304275"/>
            <a:chExt cx="1595219" cy="1595219"/>
          </a:xfrm>
        </p:grpSpPr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78A50942-B47D-6FBD-C4DD-FF708DB0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200435" y="3304275"/>
              <a:ext cx="1595219" cy="1595219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FFDCA50-4F17-BD3A-AC43-5E66BC49AC68}"/>
                </a:ext>
              </a:extLst>
            </p:cNvPr>
            <p:cNvSpPr txBox="1"/>
            <p:nvPr/>
          </p:nvSpPr>
          <p:spPr>
            <a:xfrm>
              <a:off x="3261131" y="3839058"/>
              <a:ext cx="14678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IT Systems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Robotic/ RPA</a:t>
              </a:r>
              <a:endParaRPr lang="nl-NL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A8E8E56-2F29-2A5A-F740-3A065722D454}"/>
              </a:ext>
            </a:extLst>
          </p:cNvPr>
          <p:cNvGrpSpPr/>
          <p:nvPr/>
        </p:nvGrpSpPr>
        <p:grpSpPr>
          <a:xfrm>
            <a:off x="1978682" y="1559347"/>
            <a:ext cx="1595219" cy="1595219"/>
            <a:chOff x="3512141" y="1356209"/>
            <a:chExt cx="1595219" cy="1595219"/>
          </a:xfrm>
        </p:grpSpPr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E04A5252-DF03-EDE8-2DB8-84528C97D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12141" y="1356209"/>
              <a:ext cx="1595219" cy="1595219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B747470-CA19-21DA-49F8-5C459EA8C4E9}"/>
                </a:ext>
              </a:extLst>
            </p:cNvPr>
            <p:cNvSpPr txBox="1"/>
            <p:nvPr/>
          </p:nvSpPr>
          <p:spPr>
            <a:xfrm>
              <a:off x="3575827" y="1829926"/>
              <a:ext cx="14678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Cost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Savings</a:t>
              </a:r>
              <a:endParaRPr lang="nl-NL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4BA9A99-F520-71CA-8916-6CB97294B384}"/>
              </a:ext>
            </a:extLst>
          </p:cNvPr>
          <p:cNvSpPr txBox="1"/>
          <p:nvPr/>
        </p:nvSpPr>
        <p:spPr>
          <a:xfrm>
            <a:off x="536354" y="357700"/>
            <a:ext cx="841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Central role for process management</a:t>
            </a:r>
            <a:endParaRPr lang="nl-NL" sz="2800" b="1" dirty="0"/>
          </a:p>
        </p:txBody>
      </p:sp>
      <p:sp>
        <p:nvSpPr>
          <p:cNvPr id="4" name="Rounded Rectangle">
            <a:extLst>
              <a:ext uri="{FF2B5EF4-FFF2-40B4-BE49-F238E27FC236}">
                <a16:creationId xmlns:a16="http://schemas.microsoft.com/office/drawing/2014/main" id="{64E4A96C-509E-3E19-4E7A-20FE4C5F713C}"/>
              </a:ext>
            </a:extLst>
          </p:cNvPr>
          <p:cNvSpPr/>
          <p:nvPr/>
        </p:nvSpPr>
        <p:spPr>
          <a:xfrm>
            <a:off x="6873306" y="2308489"/>
            <a:ext cx="4837161" cy="673883"/>
          </a:xfrm>
          <a:prstGeom prst="roundRect">
            <a:avLst>
              <a:gd name="adj" fmla="val 18661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r>
              <a:rPr lang="nl-NL" sz="1600" b="1" dirty="0" err="1">
                <a:solidFill>
                  <a:srgbClr val="3C3C3C"/>
                </a:solidFill>
                <a:latin typeface="PT Sans"/>
              </a:rPr>
              <a:t>Essential</a:t>
            </a:r>
            <a:r>
              <a:rPr lang="nl-NL" sz="1600" b="1" dirty="0">
                <a:solidFill>
                  <a:srgbClr val="3C3C3C"/>
                </a:solidFill>
                <a:latin typeface="PT Sans"/>
              </a:rPr>
              <a:t> details at </a:t>
            </a:r>
            <a:r>
              <a:rPr lang="nl-NL" sz="1600" b="1" dirty="0" err="1">
                <a:solidFill>
                  <a:srgbClr val="3C3C3C"/>
                </a:solidFill>
                <a:latin typeface="PT Sans"/>
              </a:rPr>
              <a:t>the</a:t>
            </a:r>
            <a:r>
              <a:rPr lang="nl-NL" sz="1600" b="1" dirty="0">
                <a:solidFill>
                  <a:srgbClr val="3C3C3C"/>
                </a:solidFill>
                <a:latin typeface="PT Sans"/>
              </a:rPr>
              <a:t> right moment</a:t>
            </a:r>
          </a:p>
          <a:p>
            <a:pPr lvl="0" algn="ctr">
              <a:defRPr>
                <a:solidFill>
                  <a:srgbClr val="FFFFFF"/>
                </a:solidFill>
              </a:defRPr>
            </a:pPr>
            <a:r>
              <a:rPr lang="nl-NL" sz="1600" dirty="0">
                <a:solidFill>
                  <a:srgbClr val="3C3C3C"/>
                </a:solidFill>
                <a:latin typeface="PT Sans"/>
              </a:rPr>
              <a:t>Bottom-Up &amp; Top-Down</a:t>
            </a:r>
            <a:endParaRPr lang="nl-NL" sz="1600" dirty="0">
              <a:solidFill>
                <a:srgbClr val="3C3C3C"/>
              </a:solidFill>
            </a:endParaRPr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171C7FA0-E015-36D5-1AB2-08C09FE20170}"/>
              </a:ext>
            </a:extLst>
          </p:cNvPr>
          <p:cNvSpPr/>
          <p:nvPr/>
        </p:nvSpPr>
        <p:spPr>
          <a:xfrm>
            <a:off x="6873306" y="3817917"/>
            <a:ext cx="4837161" cy="673883"/>
          </a:xfrm>
          <a:prstGeom prst="roundRect">
            <a:avLst>
              <a:gd name="adj" fmla="val 18661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sz="1600" b="1" dirty="0" err="1">
                <a:solidFill>
                  <a:srgbClr val="3C3C3C"/>
                </a:solidFill>
              </a:rPr>
              <a:t>Synergy</a:t>
            </a:r>
            <a:r>
              <a:rPr lang="nl-NL" sz="1600" dirty="0">
                <a:solidFill>
                  <a:srgbClr val="3C3C3C"/>
                </a:solidFill>
              </a:rPr>
              <a:t> </a:t>
            </a:r>
            <a:r>
              <a:rPr lang="nl-NL" sz="1600" dirty="0" err="1">
                <a:solidFill>
                  <a:srgbClr val="3C3C3C"/>
                </a:solidFill>
              </a:rPr>
              <a:t>between</a:t>
            </a:r>
            <a:r>
              <a:rPr lang="nl-NL" sz="1600" dirty="0">
                <a:solidFill>
                  <a:srgbClr val="3C3C3C"/>
                </a:solidFill>
              </a:rPr>
              <a:t> </a:t>
            </a:r>
            <a:r>
              <a:rPr lang="nl-NL" sz="1600" dirty="0" err="1">
                <a:solidFill>
                  <a:srgbClr val="3C3C3C"/>
                </a:solidFill>
              </a:rPr>
              <a:t>projects</a:t>
            </a:r>
            <a:endParaRPr lang="nl-NL" sz="1600" dirty="0">
              <a:solidFill>
                <a:srgbClr val="3C3C3C"/>
              </a:solidFill>
            </a:endParaRP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Faster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&amp;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Cheaper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3AD6BE96-E58C-77EE-A435-2FF3D98AC522}"/>
              </a:ext>
            </a:extLst>
          </p:cNvPr>
          <p:cNvSpPr/>
          <p:nvPr/>
        </p:nvSpPr>
        <p:spPr>
          <a:xfrm>
            <a:off x="6880990" y="4572631"/>
            <a:ext cx="4837161" cy="673883"/>
          </a:xfrm>
          <a:prstGeom prst="roundRect">
            <a:avLst>
              <a:gd name="adj" fmla="val 18661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lvl="0" algn="ctr">
              <a:defRPr/>
            </a:pPr>
            <a:r>
              <a:rPr lang="nl-NL" sz="1600" dirty="0" err="1">
                <a:solidFill>
                  <a:srgbClr val="3C3C3C"/>
                </a:solidFill>
              </a:rPr>
              <a:t>Organisation</a:t>
            </a:r>
            <a:r>
              <a:rPr lang="nl-NL" sz="1600" dirty="0">
                <a:solidFill>
                  <a:srgbClr val="3C3C3C"/>
                </a:solidFill>
              </a:rPr>
              <a:t> </a:t>
            </a:r>
            <a:r>
              <a:rPr lang="nl-NL" sz="1600" dirty="0" err="1">
                <a:solidFill>
                  <a:srgbClr val="3C3C3C"/>
                </a:solidFill>
              </a:rPr>
              <a:t>keeps</a:t>
            </a:r>
            <a:r>
              <a:rPr lang="nl-NL" sz="1600" dirty="0">
                <a:solidFill>
                  <a:srgbClr val="3C3C3C"/>
                </a:solidFill>
              </a:rPr>
              <a:t> </a:t>
            </a:r>
            <a:r>
              <a:rPr lang="nl-NL" sz="1600" dirty="0" err="1">
                <a:solidFill>
                  <a:srgbClr val="3C3C3C"/>
                </a:solidFill>
              </a:rPr>
              <a:t>its</a:t>
            </a:r>
            <a:r>
              <a:rPr lang="nl-NL" sz="1600" b="1" dirty="0">
                <a:solidFill>
                  <a:srgbClr val="3C3C3C"/>
                </a:solidFill>
              </a:rPr>
              <a:t> </a:t>
            </a:r>
            <a:r>
              <a:rPr lang="nl-NL" sz="1600" b="1" dirty="0">
                <a:solidFill>
                  <a:srgbClr val="3C3C3C"/>
                </a:solidFill>
                <a:latin typeface="PT Sans"/>
              </a:rPr>
              <a:t>Focus </a:t>
            </a:r>
            <a:r>
              <a:rPr lang="nl-NL" sz="1400" dirty="0">
                <a:solidFill>
                  <a:srgbClr val="3C3C3C"/>
                </a:solidFill>
              </a:rPr>
              <a:t>on </a:t>
            </a:r>
            <a:r>
              <a:rPr lang="nl-NL" sz="1400" dirty="0" err="1">
                <a:solidFill>
                  <a:srgbClr val="3C3C3C"/>
                </a:solidFill>
              </a:rPr>
              <a:t>primary</a:t>
            </a:r>
            <a:r>
              <a:rPr lang="nl-NL" sz="1400" dirty="0">
                <a:solidFill>
                  <a:srgbClr val="3C3C3C"/>
                </a:solidFill>
              </a:rPr>
              <a:t> services</a:t>
            </a:r>
          </a:p>
          <a:p>
            <a:pPr lvl="0" algn="ctr">
              <a:defRPr/>
            </a:pPr>
            <a:r>
              <a:rPr lang="nl-NL" sz="1400" dirty="0">
                <a:solidFill>
                  <a:srgbClr val="3C3C3C"/>
                </a:solidFill>
              </a:rPr>
              <a:t>Employees </a:t>
            </a:r>
            <a:r>
              <a:rPr lang="nl-NL" sz="1400" dirty="0" err="1">
                <a:solidFill>
                  <a:srgbClr val="3C3C3C"/>
                </a:solidFill>
              </a:rPr>
              <a:t>see</a:t>
            </a:r>
            <a:r>
              <a:rPr lang="nl-NL" sz="1400" dirty="0">
                <a:solidFill>
                  <a:srgbClr val="3C3C3C"/>
                </a:solidFill>
              </a:rPr>
              <a:t> issues </a:t>
            </a:r>
            <a:r>
              <a:rPr lang="nl-NL" sz="1600" b="1" dirty="0">
                <a:solidFill>
                  <a:srgbClr val="3C3C3C"/>
                </a:solidFill>
              </a:rPr>
              <a:t>in </a:t>
            </a:r>
            <a:r>
              <a:rPr lang="nl-NL" sz="1600" b="1" dirty="0" err="1">
                <a:solidFill>
                  <a:srgbClr val="3C3C3C"/>
                </a:solidFill>
              </a:rPr>
              <a:t>perspective</a:t>
            </a:r>
            <a:r>
              <a:rPr lang="nl-NL" sz="1600" b="1" dirty="0">
                <a:solidFill>
                  <a:srgbClr val="3C3C3C"/>
                </a:solidFill>
              </a:rPr>
              <a:t> of </a:t>
            </a:r>
            <a:r>
              <a:rPr lang="nl-NL" sz="1600" b="1" dirty="0" err="1">
                <a:solidFill>
                  <a:srgbClr val="3C3C3C"/>
                </a:solidFill>
              </a:rPr>
              <a:t>work</a:t>
            </a:r>
            <a:endParaRPr lang="nl-NL" sz="1400" b="1" dirty="0">
              <a:solidFill>
                <a:srgbClr val="3C3C3C"/>
              </a:solidFill>
            </a:endParaRP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57B9199A-578E-473D-8CCA-F0EB78ABF932}"/>
              </a:ext>
            </a:extLst>
          </p:cNvPr>
          <p:cNvSpPr/>
          <p:nvPr/>
        </p:nvSpPr>
        <p:spPr>
          <a:xfrm>
            <a:off x="6873306" y="3063203"/>
            <a:ext cx="4837161" cy="673883"/>
          </a:xfrm>
          <a:prstGeom prst="roundRect">
            <a:avLst>
              <a:gd name="adj" fmla="val 18661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lvl="0" algn="ctr">
              <a:defRPr/>
            </a:pPr>
            <a:r>
              <a:rPr lang="nl-NL" sz="1600" b="1" dirty="0">
                <a:solidFill>
                  <a:srgbClr val="3C3C3C"/>
                </a:solidFill>
              </a:rPr>
              <a:t>Impact </a:t>
            </a:r>
            <a:r>
              <a:rPr lang="nl-NL" sz="1600" b="1" dirty="0" err="1">
                <a:solidFill>
                  <a:srgbClr val="3C3C3C"/>
                </a:solidFill>
              </a:rPr>
              <a:t>Reports</a:t>
            </a:r>
            <a:endParaRPr lang="nl-NL" sz="1600" dirty="0">
              <a:solidFill>
                <a:srgbClr val="3C3C3C"/>
              </a:solidFill>
            </a:endParaRP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B00FB305-1ECC-60BA-2228-B8EE1582521A}"/>
              </a:ext>
            </a:extLst>
          </p:cNvPr>
          <p:cNvSpPr/>
          <p:nvPr/>
        </p:nvSpPr>
        <p:spPr>
          <a:xfrm>
            <a:off x="6873306" y="1553775"/>
            <a:ext cx="4837161" cy="673883"/>
          </a:xfrm>
          <a:prstGeom prst="roundRect">
            <a:avLst>
              <a:gd name="adj" fmla="val 18661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Projects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up-to-date </a:t>
            </a:r>
            <a:r>
              <a:rPr kumimoji="0" lang="nl-NL" sz="1600" i="0" u="none" strike="noStrike" kern="1200" cap="none" spc="0" normalizeH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when</a:t>
            </a:r>
            <a:r>
              <a:rPr kumimoji="0" lang="nl-NL" sz="1600" i="0" u="none" strike="noStrike" kern="1200" cap="none" spc="0" normalizeH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changes happen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In-Control &amp; Agile</a:t>
            </a:r>
            <a:endParaRPr kumimoji="0" lang="nl-NL" sz="1400" b="0" i="1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" name="TextBox 48">
            <a:extLst>
              <a:ext uri="{FF2B5EF4-FFF2-40B4-BE49-F238E27FC236}">
                <a16:creationId xmlns:a16="http://schemas.microsoft.com/office/drawing/2014/main" id="{BECDFD59-7D45-57DE-4D3A-52499E9B2C8E}"/>
              </a:ext>
            </a:extLst>
          </p:cNvPr>
          <p:cNvSpPr txBox="1"/>
          <p:nvPr/>
        </p:nvSpPr>
        <p:spPr>
          <a:xfrm>
            <a:off x="6926246" y="1670820"/>
            <a:ext cx="4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4B77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1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74B77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0" name="TextBox 49">
            <a:extLst>
              <a:ext uri="{FF2B5EF4-FFF2-40B4-BE49-F238E27FC236}">
                <a16:creationId xmlns:a16="http://schemas.microsoft.com/office/drawing/2014/main" id="{4B2CF85B-D781-E29D-95BF-75B7781C64A9}"/>
              </a:ext>
            </a:extLst>
          </p:cNvPr>
          <p:cNvSpPr txBox="1"/>
          <p:nvPr/>
        </p:nvSpPr>
        <p:spPr>
          <a:xfrm>
            <a:off x="6926246" y="3184525"/>
            <a:ext cx="4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4B77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3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74B77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6EE7341A-015B-8ED7-7E92-0555790298E5}"/>
              </a:ext>
            </a:extLst>
          </p:cNvPr>
          <p:cNvSpPr txBox="1"/>
          <p:nvPr/>
        </p:nvSpPr>
        <p:spPr>
          <a:xfrm>
            <a:off x="6926246" y="3900403"/>
            <a:ext cx="4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4B77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4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74B77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2" name="TextBox 53">
            <a:extLst>
              <a:ext uri="{FF2B5EF4-FFF2-40B4-BE49-F238E27FC236}">
                <a16:creationId xmlns:a16="http://schemas.microsoft.com/office/drawing/2014/main" id="{DF1D7E45-3E0A-83D3-6D2E-474BDAF2134E}"/>
              </a:ext>
            </a:extLst>
          </p:cNvPr>
          <p:cNvSpPr txBox="1"/>
          <p:nvPr/>
        </p:nvSpPr>
        <p:spPr>
          <a:xfrm>
            <a:off x="6926246" y="2409323"/>
            <a:ext cx="4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4B77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2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74B77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5F2C0812-CC2C-71EC-397B-9D65C560575F}"/>
              </a:ext>
            </a:extLst>
          </p:cNvPr>
          <p:cNvSpPr txBox="1"/>
          <p:nvPr/>
        </p:nvSpPr>
        <p:spPr>
          <a:xfrm>
            <a:off x="6926246" y="4657605"/>
            <a:ext cx="4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4B77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5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74B77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81EFC0AD-A8EF-2785-2CD4-146EA0FEC4AD}"/>
              </a:ext>
            </a:extLst>
          </p:cNvPr>
          <p:cNvSpPr/>
          <p:nvPr/>
        </p:nvSpPr>
        <p:spPr>
          <a:xfrm>
            <a:off x="6873306" y="5327347"/>
            <a:ext cx="4837161" cy="673883"/>
          </a:xfrm>
          <a:prstGeom prst="roundRect">
            <a:avLst>
              <a:gd name="adj" fmla="val 18661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People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driven</a:t>
            </a:r>
            <a:r>
              <a:rPr lang="nl-NL" sz="1600" b="1" dirty="0">
                <a:solidFill>
                  <a:srgbClr val="3C3C3C"/>
                </a:solidFill>
                <a:latin typeface="PT Sans"/>
              </a:rPr>
              <a:t>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change</a:t>
            </a:r>
          </a:p>
        </p:txBody>
      </p:sp>
      <p:sp>
        <p:nvSpPr>
          <p:cNvPr id="15" name="TextBox 50">
            <a:extLst>
              <a:ext uri="{FF2B5EF4-FFF2-40B4-BE49-F238E27FC236}">
                <a16:creationId xmlns:a16="http://schemas.microsoft.com/office/drawing/2014/main" id="{C18D3BC7-7DF0-ADC6-A929-F5C4BA844234}"/>
              </a:ext>
            </a:extLst>
          </p:cNvPr>
          <p:cNvSpPr txBox="1"/>
          <p:nvPr/>
        </p:nvSpPr>
        <p:spPr>
          <a:xfrm>
            <a:off x="6926246" y="5422737"/>
            <a:ext cx="4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74B77"/>
                </a:solidFill>
                <a:latin typeface="PT Sans"/>
              </a:rPr>
              <a:t>6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74B77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3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9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1650-944E-43A9-B75B-2FB60E40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process?</a:t>
            </a:r>
            <a:endParaRPr lang="nl-NL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244407C0-2541-488C-943E-6AD6519DE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96" y="2029253"/>
            <a:ext cx="1220069" cy="122006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5146B5C-D20C-4F2F-9825-CA85F5F5D153}"/>
              </a:ext>
            </a:extLst>
          </p:cNvPr>
          <p:cNvSpPr txBox="1">
            <a:spLocks/>
          </p:cNvSpPr>
          <p:nvPr/>
        </p:nvSpPr>
        <p:spPr>
          <a:xfrm>
            <a:off x="924822" y="1451294"/>
            <a:ext cx="10515600" cy="4453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3C3C3C"/>
                </a:solidFill>
                <a:ea typeface="Verdana" panose="020B0604030504040204" pitchFamily="34" charset="0"/>
              </a:rPr>
              <a:t>THE HIDDEN FACTORY</a:t>
            </a:r>
            <a:endParaRPr lang="nl-NL" sz="3600" b="0" dirty="0">
              <a:solidFill>
                <a:srgbClr val="3C3C3C"/>
              </a:solidFill>
              <a:latin typeface="Lato Light" panose="020F03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FB344DF-A275-45BA-A190-BF7C8C6B5BCA}"/>
              </a:ext>
            </a:extLst>
          </p:cNvPr>
          <p:cNvSpPr/>
          <p:nvPr/>
        </p:nvSpPr>
        <p:spPr>
          <a:xfrm>
            <a:off x="448590" y="1326208"/>
            <a:ext cx="11117260" cy="4652128"/>
          </a:xfrm>
          <a:prstGeom prst="roundRect">
            <a:avLst/>
          </a:prstGeom>
          <a:noFill/>
          <a:ln w="38100">
            <a:solidFill>
              <a:srgbClr val="3C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Athletic woman thumbs up smiling">
            <a:extLst>
              <a:ext uri="{FF2B5EF4-FFF2-40B4-BE49-F238E27FC236}">
                <a16:creationId xmlns:a16="http://schemas.microsoft.com/office/drawing/2014/main" id="{47BDED3F-F304-4F91-98BD-D6280B420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95"/>
          <a:stretch/>
        </p:blipFill>
        <p:spPr>
          <a:xfrm>
            <a:off x="3510528" y="2169632"/>
            <a:ext cx="968116" cy="9832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1BB25D-B4A2-4BDD-A77D-D822B91DA9FD}"/>
              </a:ext>
            </a:extLst>
          </p:cNvPr>
          <p:cNvSpPr/>
          <p:nvPr/>
        </p:nvSpPr>
        <p:spPr>
          <a:xfrm>
            <a:off x="1001687" y="2981739"/>
            <a:ext cx="1390212" cy="335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7A69F6-4AE6-AC22-3F89-251E157CC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487" y="2269707"/>
            <a:ext cx="1205412" cy="78310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10988B-4456-D974-2272-37D92B0A7208}"/>
              </a:ext>
            </a:extLst>
          </p:cNvPr>
          <p:cNvSpPr/>
          <p:nvPr/>
        </p:nvSpPr>
        <p:spPr>
          <a:xfrm>
            <a:off x="1312861" y="5180057"/>
            <a:ext cx="8893228" cy="601187"/>
          </a:xfrm>
          <a:prstGeom prst="round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Sum of exceptions is often greater than the number in the happy flow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85EDA9-0548-876C-3E17-769FDA76E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87" y="3580601"/>
            <a:ext cx="8679935" cy="13265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7D99AB-B488-8BCD-85FF-EA8024048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1891" y="3522263"/>
            <a:ext cx="1666293" cy="124272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C51483B-65EB-4899-BAC8-C01860CC743F}"/>
              </a:ext>
            </a:extLst>
          </p:cNvPr>
          <p:cNvSpPr/>
          <p:nvPr/>
        </p:nvSpPr>
        <p:spPr>
          <a:xfrm>
            <a:off x="9681622" y="3404858"/>
            <a:ext cx="957805" cy="407558"/>
          </a:xfrm>
          <a:prstGeom prst="roundRect">
            <a:avLst/>
          </a:prstGeom>
          <a:noFill/>
          <a:ln w="57150">
            <a:solidFill>
              <a:srgbClr val="3C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ACEBB-9C63-9C85-3C77-054DC17A2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9548" y="2206996"/>
            <a:ext cx="618359" cy="2396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1A6B41-A401-2D74-686E-2F3C018B48B8}"/>
              </a:ext>
            </a:extLst>
          </p:cNvPr>
          <p:cNvSpPr/>
          <p:nvPr/>
        </p:nvSpPr>
        <p:spPr>
          <a:xfrm>
            <a:off x="6980443" y="2090665"/>
            <a:ext cx="4079636" cy="9249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u="sng">
                <a:solidFill>
                  <a:srgbClr val="282828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In human centric organizations:</a:t>
            </a:r>
          </a:p>
          <a:p>
            <a:pPr algn="ctr"/>
            <a:r>
              <a:rPr lang="nl-NL">
                <a:solidFill>
                  <a:srgbClr val="282828"/>
                </a:solidFill>
                <a:latin typeface="Lato Light" panose="020F03020202040302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Task instructions correct </a:t>
            </a:r>
            <a:br>
              <a:rPr lang="nl-NL">
                <a:solidFill>
                  <a:srgbClr val="282828"/>
                </a:solidFill>
                <a:latin typeface="Lato Light" panose="020F0302020204030203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nl-NL">
                <a:solidFill>
                  <a:srgbClr val="282828"/>
                </a:solidFill>
                <a:latin typeface="Lato Light" panose="020F03020202040302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 only 60-90% in each individual task</a:t>
            </a:r>
            <a:endParaRPr lang="nl-NL" dirty="0">
              <a:solidFill>
                <a:srgbClr val="282828"/>
              </a:solidFill>
              <a:latin typeface="Lato Light" panose="020F0302020204030203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FE35961-4E05-A621-4786-70B11B6BB962}"/>
              </a:ext>
            </a:extLst>
          </p:cNvPr>
          <p:cNvSpPr/>
          <p:nvPr/>
        </p:nvSpPr>
        <p:spPr>
          <a:xfrm>
            <a:off x="4447254" y="1888459"/>
            <a:ext cx="2452310" cy="1294121"/>
          </a:xfrm>
          <a:prstGeom prst="wedgeEllipseCallout">
            <a:avLst>
              <a:gd name="adj1" fmla="val -61452"/>
              <a:gd name="adj2" fmla="val -740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rgbClr val="3C3C3C"/>
                </a:solidFill>
              </a:rPr>
              <a:t>Don’t worry!</a:t>
            </a:r>
            <a:br>
              <a:rPr lang="en-US" sz="1400" i="1" dirty="0">
                <a:solidFill>
                  <a:srgbClr val="3C3C3C"/>
                </a:solidFill>
              </a:rPr>
            </a:br>
            <a:r>
              <a:rPr lang="en-US" sz="1400" i="1" dirty="0">
                <a:solidFill>
                  <a:srgbClr val="3C3C3C"/>
                </a:solidFill>
              </a:rPr>
              <a:t>I work here a long time already and know what to do !</a:t>
            </a:r>
            <a:endParaRPr lang="nl-NL" sz="1400" i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5" grpId="0" animBg="1"/>
      <p:bldP spid="21" grpId="0" animBg="1"/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F09B7-0175-8BFC-FA4E-4092BFA58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50" y="1386347"/>
            <a:ext cx="7596155" cy="5422645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299311D-2C7F-CB9F-4C6F-1A93C60AD2FC}"/>
              </a:ext>
            </a:extLst>
          </p:cNvPr>
          <p:cNvSpPr txBox="1">
            <a:spLocks/>
          </p:cNvSpPr>
          <p:nvPr/>
        </p:nvSpPr>
        <p:spPr>
          <a:xfrm>
            <a:off x="1992923" y="352689"/>
            <a:ext cx="7682777" cy="1138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latin typeface="+mj-lt"/>
              </a:rPr>
              <a:t>How do we deal with all relevant detail </a:t>
            </a:r>
          </a:p>
          <a:p>
            <a:pPr marL="0" indent="0" algn="ctr">
              <a:buNone/>
            </a:pPr>
            <a:r>
              <a:rPr lang="en-US" sz="2000" dirty="0"/>
              <a:t>at that </a:t>
            </a:r>
            <a:r>
              <a:rPr lang="en-US" sz="2400" b="1" dirty="0"/>
              <a:t>MOMENT</a:t>
            </a:r>
            <a:r>
              <a:rPr lang="en-US" sz="2000" dirty="0"/>
              <a:t>, for that </a:t>
            </a:r>
            <a:r>
              <a:rPr lang="en-US" sz="2400" b="1" dirty="0"/>
              <a:t>PERSON</a:t>
            </a:r>
            <a:r>
              <a:rPr lang="en-US" sz="2000" dirty="0"/>
              <a:t>, in right </a:t>
            </a:r>
            <a:r>
              <a:rPr lang="en-US" sz="2400" b="1" dirty="0"/>
              <a:t>CONTEXT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highlight>
                  <a:srgbClr val="FFFF00"/>
                </a:highlight>
              </a:rPr>
              <a:t>Empowering the team and the discussion </a:t>
            </a:r>
            <a:r>
              <a:rPr lang="en-US" sz="1600" dirty="0">
                <a:highlight>
                  <a:srgbClr val="FFFF00"/>
                </a:highlight>
              </a:rPr>
              <a:t>(and not confusing them)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413E453-79A8-3088-ED6C-31D9BCC3E51E}"/>
              </a:ext>
            </a:extLst>
          </p:cNvPr>
          <p:cNvSpPr txBox="1">
            <a:spLocks/>
          </p:cNvSpPr>
          <p:nvPr/>
        </p:nvSpPr>
        <p:spPr>
          <a:xfrm>
            <a:off x="1331186" y="2358665"/>
            <a:ext cx="2250034" cy="2610611"/>
          </a:xfrm>
          <a:prstGeom prst="rect">
            <a:avLst/>
          </a:prstGeom>
          <a:solidFill>
            <a:srgbClr val="DAE3F3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The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WORST process map ever</a:t>
            </a:r>
          </a:p>
        </p:txBody>
      </p:sp>
    </p:spTree>
    <p:extLst>
      <p:ext uri="{BB962C8B-B14F-4D97-AF65-F5344CB8AC3E}">
        <p14:creationId xmlns:p14="http://schemas.microsoft.com/office/powerpoint/2010/main" val="6678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3FC7C-5B50-43BF-B31D-985B4E208C54}"/>
              </a:ext>
            </a:extLst>
          </p:cNvPr>
          <p:cNvSpPr txBox="1">
            <a:spLocks/>
          </p:cNvSpPr>
          <p:nvPr/>
        </p:nvSpPr>
        <p:spPr>
          <a:xfrm>
            <a:off x="1613672" y="277330"/>
            <a:ext cx="9428747" cy="121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0" dirty="0">
                <a:solidFill>
                  <a:srgbClr val="414141"/>
                </a:solidFill>
                <a:ea typeface="Verdana" panose="020B0604030504040204" pitchFamily="34" charset="0"/>
              </a:rPr>
              <a:t>The Engage Process Platform</a:t>
            </a:r>
          </a:p>
          <a:p>
            <a:pPr algn="l"/>
            <a:r>
              <a:rPr lang="en-US" sz="3600" dirty="0">
                <a:solidFill>
                  <a:srgbClr val="414141"/>
                </a:solidFill>
                <a:ea typeface="Verdana" panose="020B0604030504040204" pitchFamily="34" charset="0"/>
              </a:rPr>
              <a:t>Designed for people empowerment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E31EA14-518E-413C-B52E-058272640DC7}"/>
              </a:ext>
            </a:extLst>
          </p:cNvPr>
          <p:cNvSpPr/>
          <p:nvPr/>
        </p:nvSpPr>
        <p:spPr>
          <a:xfrm>
            <a:off x="1578329" y="1644221"/>
            <a:ext cx="1992071" cy="11422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282828"/>
                </a:solidFill>
              </a:rPr>
              <a:t>Workshop</a:t>
            </a: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1 single screen</a:t>
            </a:r>
            <a:endParaRPr lang="nl-NL" sz="1200" dirty="0">
              <a:solidFill>
                <a:srgbClr val="282828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5D99D3-F944-45FF-A851-861102CC86EB}"/>
              </a:ext>
            </a:extLst>
          </p:cNvPr>
          <p:cNvSpPr/>
          <p:nvPr/>
        </p:nvSpPr>
        <p:spPr>
          <a:xfrm>
            <a:off x="3885594" y="1644221"/>
            <a:ext cx="1992071" cy="11422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282828"/>
                </a:solidFill>
              </a:rPr>
              <a:t>Intuitive </a:t>
            </a:r>
            <a:r>
              <a:rPr lang="en-US" sz="1700" b="1" dirty="0">
                <a:solidFill>
                  <a:srgbClr val="282828"/>
                </a:solidFill>
                <a:ea typeface="PT Sans" panose="020B0503020203020204" pitchFamily="34" charset="0"/>
              </a:rPr>
              <a:t> icons</a:t>
            </a:r>
            <a:endParaRPr lang="en-US" sz="1700" b="1" dirty="0">
              <a:solidFill>
                <a:srgbClr val="282828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E8E2F63-F1FF-4C01-A062-0F47B5FAF0E1}"/>
              </a:ext>
            </a:extLst>
          </p:cNvPr>
          <p:cNvSpPr/>
          <p:nvPr/>
        </p:nvSpPr>
        <p:spPr>
          <a:xfrm>
            <a:off x="6192859" y="1644221"/>
            <a:ext cx="1992071" cy="11422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282828"/>
                </a:solidFill>
              </a:rPr>
              <a:t>SYNTAX</a:t>
            </a:r>
          </a:p>
          <a:p>
            <a:pPr algn="ctr"/>
            <a:r>
              <a:rPr lang="en-US" sz="1700" b="1" dirty="0">
                <a:solidFill>
                  <a:srgbClr val="282828"/>
                </a:solidFill>
              </a:rPr>
              <a:t>Automatic</a:t>
            </a:r>
          </a:p>
          <a:p>
            <a:pPr algn="ctr"/>
            <a:r>
              <a:rPr lang="en-US" sz="1600" dirty="0">
                <a:solidFill>
                  <a:srgbClr val="282828"/>
                </a:solidFill>
              </a:rPr>
              <a:t>Process design</a:t>
            </a:r>
            <a:endParaRPr lang="nl-NL" sz="1600" dirty="0">
              <a:solidFill>
                <a:srgbClr val="282828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62D8ED0-474D-477E-BD02-D0781AA07775}"/>
              </a:ext>
            </a:extLst>
          </p:cNvPr>
          <p:cNvSpPr/>
          <p:nvPr/>
        </p:nvSpPr>
        <p:spPr>
          <a:xfrm>
            <a:off x="8500125" y="2972621"/>
            <a:ext cx="1992071" cy="1142214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282828"/>
                </a:solidFill>
              </a:rPr>
              <a:t>Value-Added </a:t>
            </a:r>
          </a:p>
          <a:p>
            <a:pPr algn="ctr"/>
            <a:r>
              <a:rPr lang="en-US" sz="1700" b="1" dirty="0">
                <a:solidFill>
                  <a:srgbClr val="282828"/>
                </a:solidFill>
              </a:rPr>
              <a:t>or not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9F4477E-E8DD-4430-A9DF-8F549EE17D23}"/>
              </a:ext>
            </a:extLst>
          </p:cNvPr>
          <p:cNvSpPr/>
          <p:nvPr/>
        </p:nvSpPr>
        <p:spPr>
          <a:xfrm>
            <a:off x="6192858" y="2973817"/>
            <a:ext cx="1992071" cy="1142214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282828"/>
                </a:solidFill>
              </a:rPr>
              <a:t>Evaluate/</a:t>
            </a:r>
          </a:p>
          <a:p>
            <a:pPr algn="ctr"/>
            <a:r>
              <a:rPr lang="en-US" sz="1700" b="1" dirty="0">
                <a:solidFill>
                  <a:srgbClr val="282828"/>
                </a:solidFill>
              </a:rPr>
              <a:t>Calculate</a:t>
            </a:r>
          </a:p>
          <a:p>
            <a:pPr algn="ctr"/>
            <a:r>
              <a:rPr lang="en-US" sz="1600" dirty="0">
                <a:solidFill>
                  <a:srgbClr val="282828"/>
                </a:solidFill>
              </a:rPr>
              <a:t>Results &amp; Awareness</a:t>
            </a:r>
            <a:endParaRPr lang="nl-NL" sz="1600" dirty="0">
              <a:solidFill>
                <a:srgbClr val="282828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C82D41-7418-4555-B318-094D921BBDE7}"/>
              </a:ext>
            </a:extLst>
          </p:cNvPr>
          <p:cNvSpPr/>
          <p:nvPr/>
        </p:nvSpPr>
        <p:spPr>
          <a:xfrm>
            <a:off x="3885594" y="2973817"/>
            <a:ext cx="1992071" cy="1142214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282828"/>
                </a:solidFill>
              </a:rPr>
              <a:t>Swim Lanes</a:t>
            </a:r>
            <a:br>
              <a:rPr lang="en-US" sz="1700" b="1" dirty="0">
                <a:solidFill>
                  <a:srgbClr val="282828"/>
                </a:solidFill>
              </a:rPr>
            </a:br>
            <a:r>
              <a:rPr lang="en-US" sz="1200" dirty="0" err="1">
                <a:solidFill>
                  <a:srgbClr val="282828"/>
                </a:solidFill>
              </a:rPr>
              <a:t>SwitchView</a:t>
            </a:r>
            <a:r>
              <a:rPr lang="en-US" sz="1200" dirty="0">
                <a:solidFill>
                  <a:srgbClr val="282828"/>
                </a:solidFill>
              </a:rPr>
              <a:t>®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72EE56A-BB07-481B-925D-2850458D25D2}"/>
              </a:ext>
            </a:extLst>
          </p:cNvPr>
          <p:cNvSpPr/>
          <p:nvPr/>
        </p:nvSpPr>
        <p:spPr>
          <a:xfrm>
            <a:off x="1578328" y="2973817"/>
            <a:ext cx="1992071" cy="1142214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282828"/>
                </a:solidFill>
              </a:rPr>
              <a:t>Detail</a:t>
            </a:r>
            <a:br>
              <a:rPr lang="en-US" sz="1700" b="1" dirty="0">
                <a:solidFill>
                  <a:srgbClr val="282828"/>
                </a:solidFill>
              </a:rPr>
            </a:br>
            <a:r>
              <a:rPr lang="en-US" sz="1200" dirty="0">
                <a:solidFill>
                  <a:srgbClr val="282828"/>
                </a:solidFill>
              </a:rPr>
              <a:t>Show/Hide®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00DD072-FEDF-44AF-BE12-49D097FA5591}"/>
              </a:ext>
            </a:extLst>
          </p:cNvPr>
          <p:cNvSpPr/>
          <p:nvPr/>
        </p:nvSpPr>
        <p:spPr>
          <a:xfrm>
            <a:off x="3885594" y="4303413"/>
            <a:ext cx="1992071" cy="11422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700" b="1" dirty="0">
                <a:solidFill>
                  <a:srgbClr val="282828"/>
                </a:solidFill>
              </a:rPr>
              <a:t>Handbook</a:t>
            </a:r>
          </a:p>
          <a:p>
            <a:pPr lvl="0" algn="ctr"/>
            <a:r>
              <a:rPr lang="en-US" sz="1600" dirty="0">
                <a:solidFill>
                  <a:srgbClr val="282828"/>
                </a:solidFill>
              </a:rPr>
              <a:t>Instant </a:t>
            </a:r>
          </a:p>
          <a:p>
            <a:pPr lvl="0" algn="ctr"/>
            <a:r>
              <a:rPr lang="en-US" sz="1600" b="1" dirty="0" err="1">
                <a:solidFill>
                  <a:srgbClr val="282828"/>
                </a:solidFill>
              </a:rPr>
              <a:t>StepView</a:t>
            </a:r>
            <a:r>
              <a:rPr lang="en-US" sz="1600" dirty="0">
                <a:solidFill>
                  <a:srgbClr val="282828"/>
                </a:solidFill>
              </a:rPr>
              <a:t>® details</a:t>
            </a:r>
            <a:endParaRPr lang="nl-NL" sz="1600" dirty="0">
              <a:solidFill>
                <a:srgbClr val="282828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713BBA-28FA-400A-AF93-6BFA6C0F0DDA}"/>
              </a:ext>
            </a:extLst>
          </p:cNvPr>
          <p:cNvSpPr/>
          <p:nvPr/>
        </p:nvSpPr>
        <p:spPr>
          <a:xfrm>
            <a:off x="1578328" y="4303413"/>
            <a:ext cx="1992071" cy="11422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2828"/>
                </a:solidFill>
              </a:rPr>
              <a:t>Findings</a:t>
            </a:r>
            <a:endParaRPr lang="en-US" sz="1600" b="1" dirty="0">
              <a:solidFill>
                <a:srgbClr val="282828"/>
              </a:solidFill>
            </a:endParaRPr>
          </a:p>
          <a:p>
            <a:pPr algn="ctr"/>
            <a:r>
              <a:rPr lang="en-US" sz="1600" dirty="0">
                <a:solidFill>
                  <a:srgbClr val="282828"/>
                </a:solidFill>
              </a:rPr>
              <a:t>From suggestions</a:t>
            </a:r>
          </a:p>
          <a:p>
            <a:pPr algn="ctr"/>
            <a:r>
              <a:rPr lang="en-US" sz="1600" dirty="0">
                <a:solidFill>
                  <a:srgbClr val="282828"/>
                </a:solidFill>
              </a:rPr>
              <a:t>to Actions</a:t>
            </a:r>
            <a:endParaRPr lang="nl-NL" sz="1600" dirty="0">
              <a:solidFill>
                <a:srgbClr val="282828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1AF9D2-0C2D-4048-A004-8E4BC981D1D2}"/>
              </a:ext>
            </a:extLst>
          </p:cNvPr>
          <p:cNvSpPr/>
          <p:nvPr/>
        </p:nvSpPr>
        <p:spPr>
          <a:xfrm>
            <a:off x="6192857" y="4303413"/>
            <a:ext cx="1992071" cy="11422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82828"/>
                </a:solidFill>
              </a:rPr>
              <a:t>Feedback</a:t>
            </a:r>
          </a:p>
          <a:p>
            <a:pPr algn="ctr"/>
            <a:r>
              <a:rPr lang="en-US" sz="1400" dirty="0">
                <a:solidFill>
                  <a:srgbClr val="282828"/>
                </a:solidFill>
              </a:rPr>
              <a:t>Continuous improvement</a:t>
            </a:r>
            <a:endParaRPr lang="nl-NL" sz="1400" dirty="0">
              <a:solidFill>
                <a:srgbClr val="282828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46D9ED-E302-45CC-A9B5-4E2C7CE4EBE9}"/>
              </a:ext>
            </a:extLst>
          </p:cNvPr>
          <p:cNvSpPr/>
          <p:nvPr/>
        </p:nvSpPr>
        <p:spPr>
          <a:xfrm>
            <a:off x="8500125" y="4303413"/>
            <a:ext cx="1992071" cy="11422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282828"/>
                </a:solidFill>
              </a:rPr>
              <a:t>Reports</a:t>
            </a:r>
          </a:p>
          <a:p>
            <a:pPr algn="ctr"/>
            <a:r>
              <a:rPr lang="en-US" sz="1400" dirty="0">
                <a:solidFill>
                  <a:srgbClr val="282828"/>
                </a:solidFill>
              </a:rPr>
              <a:t>Create, save &amp; run Reports (GDPR, Risk, Efficiency, etc.)</a:t>
            </a:r>
            <a:endParaRPr lang="nl-NL" sz="1400" dirty="0">
              <a:solidFill>
                <a:srgbClr val="282828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B7D499B-7AA4-4369-959A-8438D188DD1A}"/>
              </a:ext>
            </a:extLst>
          </p:cNvPr>
          <p:cNvSpPr/>
          <p:nvPr/>
        </p:nvSpPr>
        <p:spPr>
          <a:xfrm>
            <a:off x="8500125" y="1644221"/>
            <a:ext cx="1992071" cy="1142214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282828"/>
                </a:solidFill>
              </a:rPr>
              <a:t>Tables</a:t>
            </a:r>
          </a:p>
          <a:p>
            <a:pPr algn="ctr"/>
            <a:r>
              <a:rPr lang="en-US" sz="1400" dirty="0">
                <a:solidFill>
                  <a:srgbClr val="282828"/>
                </a:solidFill>
              </a:rPr>
              <a:t>Central database for data fields</a:t>
            </a:r>
            <a:endParaRPr lang="nl-NL" sz="14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2F87F47-A797-45C0-A86F-124EA6144C35}"/>
              </a:ext>
            </a:extLst>
          </p:cNvPr>
          <p:cNvSpPr txBox="1"/>
          <p:nvPr/>
        </p:nvSpPr>
        <p:spPr>
          <a:xfrm>
            <a:off x="2355698" y="1470551"/>
            <a:ext cx="1961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MODULES</a:t>
            </a:r>
            <a:endParaRPr lang="nl-N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F75AF-57B8-42E2-ACC4-E312BD634829}"/>
              </a:ext>
            </a:extLst>
          </p:cNvPr>
          <p:cNvSpPr txBox="1"/>
          <p:nvPr/>
        </p:nvSpPr>
        <p:spPr>
          <a:xfrm>
            <a:off x="8082324" y="1470551"/>
            <a:ext cx="245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THEMES / GOALS</a:t>
            </a:r>
            <a:endParaRPr lang="nl-NL" b="1" dirty="0"/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4213CAC0-B5D6-4E12-8EE4-5EC6C8AC7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314" y="1961235"/>
            <a:ext cx="5918018" cy="284792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932E577-F6A1-4B56-9069-F2668D3EF4F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9685" y="375263"/>
            <a:ext cx="9739313" cy="457200"/>
          </a:xfrm>
        </p:spPr>
        <p:txBody>
          <a:bodyPr/>
          <a:lstStyle/>
          <a:p>
            <a:pPr algn="l"/>
            <a:r>
              <a:rPr lang="en-US" sz="2800" dirty="0"/>
              <a:t>CONFIGURATIONS: </a:t>
            </a:r>
            <a:r>
              <a:rPr lang="en-US" sz="2800" b="0" dirty="0"/>
              <a:t>1 platform for multiple goals.</a:t>
            </a:r>
            <a:endParaRPr lang="nl-NL" sz="2400" b="0" i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31FD0F-CE15-3678-2741-9A3EAB794AAE}"/>
              </a:ext>
            </a:extLst>
          </p:cNvPr>
          <p:cNvSpPr/>
          <p:nvPr/>
        </p:nvSpPr>
        <p:spPr>
          <a:xfrm>
            <a:off x="325527" y="5151712"/>
            <a:ext cx="5906488" cy="6438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82828"/>
                </a:solidFill>
                <a:latin typeface="+mj-lt"/>
              </a:rPr>
              <a:t>PROCESS PLATFORM</a:t>
            </a:r>
            <a:endParaRPr lang="nl-NL" sz="1600" dirty="0">
              <a:solidFill>
                <a:srgbClr val="282828"/>
              </a:solidFill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B0FE1F-FCDF-2DE1-CE56-6391328B9F77}"/>
              </a:ext>
            </a:extLst>
          </p:cNvPr>
          <p:cNvSpPr/>
          <p:nvPr/>
        </p:nvSpPr>
        <p:spPr>
          <a:xfrm>
            <a:off x="6542195" y="1961235"/>
            <a:ext cx="2542437" cy="469418"/>
          </a:xfrm>
          <a:prstGeom prst="roundRect">
            <a:avLst/>
          </a:prstGeom>
          <a:solidFill>
            <a:srgbClr val="205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Cost Savings</a:t>
            </a:r>
            <a:endParaRPr lang="nl-NL" sz="16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AECF62-8CEE-D90F-B4BF-8702999B0CD4}"/>
              </a:ext>
            </a:extLst>
          </p:cNvPr>
          <p:cNvSpPr/>
          <p:nvPr/>
        </p:nvSpPr>
        <p:spPr>
          <a:xfrm>
            <a:off x="6542195" y="2550802"/>
            <a:ext cx="2542437" cy="469418"/>
          </a:xfrm>
          <a:prstGeom prst="roundRect">
            <a:avLst/>
          </a:prstGeom>
          <a:solidFill>
            <a:srgbClr val="205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Service Redesign</a:t>
            </a:r>
            <a:endParaRPr lang="nl-NL" sz="16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720617-7E2B-FA11-DBDA-C0512A85FF3D}"/>
              </a:ext>
            </a:extLst>
          </p:cNvPr>
          <p:cNvSpPr/>
          <p:nvPr/>
        </p:nvSpPr>
        <p:spPr>
          <a:xfrm>
            <a:off x="6542195" y="3729936"/>
            <a:ext cx="2542437" cy="469418"/>
          </a:xfrm>
          <a:prstGeom prst="roundRect">
            <a:avLst/>
          </a:prstGeom>
          <a:solidFill>
            <a:srgbClr val="205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Benefits </a:t>
            </a:r>
            <a:r>
              <a:rPr lang="en-US" sz="1600" dirty="0" err="1"/>
              <a:t>Realisation</a:t>
            </a:r>
            <a:endParaRPr lang="nl-NL" sz="16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5F0F899-56D5-A6A0-89D3-C33B328462DD}"/>
              </a:ext>
            </a:extLst>
          </p:cNvPr>
          <p:cNvSpPr/>
          <p:nvPr/>
        </p:nvSpPr>
        <p:spPr>
          <a:xfrm>
            <a:off x="6542195" y="3140369"/>
            <a:ext cx="2542437" cy="469418"/>
          </a:xfrm>
          <a:prstGeom prst="roundRect">
            <a:avLst/>
          </a:prstGeom>
          <a:solidFill>
            <a:srgbClr val="205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Automation / Robotics</a:t>
            </a:r>
            <a:endParaRPr lang="nl-NL" sz="16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6CCB2D9-4C90-ED57-6DE6-66386DF258D5}"/>
              </a:ext>
            </a:extLst>
          </p:cNvPr>
          <p:cNvSpPr/>
          <p:nvPr/>
        </p:nvSpPr>
        <p:spPr>
          <a:xfrm>
            <a:off x="9290471" y="4319503"/>
            <a:ext cx="2542437" cy="469418"/>
          </a:xfrm>
          <a:prstGeom prst="roundRect">
            <a:avLst/>
          </a:prstGeom>
          <a:solidFill>
            <a:srgbClr val="205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Operational Excellence</a:t>
            </a:r>
            <a:endParaRPr lang="nl-NL" sz="16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799BF91-9F58-7E05-48C1-1B40E52BDBE2}"/>
              </a:ext>
            </a:extLst>
          </p:cNvPr>
          <p:cNvSpPr/>
          <p:nvPr/>
        </p:nvSpPr>
        <p:spPr>
          <a:xfrm>
            <a:off x="9290471" y="3729936"/>
            <a:ext cx="2542437" cy="469418"/>
          </a:xfrm>
          <a:prstGeom prst="roundRect">
            <a:avLst/>
          </a:prstGeom>
          <a:solidFill>
            <a:srgbClr val="205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Handbook, </a:t>
            </a:r>
            <a:br>
              <a:rPr lang="en-US" sz="1600" dirty="0"/>
            </a:br>
            <a:r>
              <a:rPr lang="en-US" sz="1600" dirty="0"/>
              <a:t>Knowledge Base</a:t>
            </a:r>
            <a:endParaRPr lang="nl-NL" sz="16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67D85B7-0C10-9B55-E02B-33F634D8BE13}"/>
              </a:ext>
            </a:extLst>
          </p:cNvPr>
          <p:cNvSpPr/>
          <p:nvPr/>
        </p:nvSpPr>
        <p:spPr>
          <a:xfrm>
            <a:off x="9290473" y="2550802"/>
            <a:ext cx="2542437" cy="469418"/>
          </a:xfrm>
          <a:prstGeom prst="roundRect">
            <a:avLst/>
          </a:prstGeom>
          <a:solidFill>
            <a:srgbClr val="205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Certification</a:t>
            </a:r>
            <a:endParaRPr lang="nl-NL" sz="16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53FA291-4F01-8506-72D0-FEBE03CEF5F1}"/>
              </a:ext>
            </a:extLst>
          </p:cNvPr>
          <p:cNvSpPr/>
          <p:nvPr/>
        </p:nvSpPr>
        <p:spPr>
          <a:xfrm>
            <a:off x="6542195" y="4319504"/>
            <a:ext cx="2542437" cy="469418"/>
          </a:xfrm>
          <a:prstGeom prst="roundRect">
            <a:avLst/>
          </a:prstGeom>
          <a:solidFill>
            <a:srgbClr val="205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Merger / Outsourcing</a:t>
            </a:r>
            <a:endParaRPr lang="nl-NL" sz="16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9C0C88D-CF33-F3D5-A358-90F8EDA8D0C6}"/>
              </a:ext>
            </a:extLst>
          </p:cNvPr>
          <p:cNvSpPr/>
          <p:nvPr/>
        </p:nvSpPr>
        <p:spPr>
          <a:xfrm>
            <a:off x="9290472" y="3140369"/>
            <a:ext cx="2542437" cy="469418"/>
          </a:xfrm>
          <a:prstGeom prst="roundRect">
            <a:avLst/>
          </a:prstGeom>
          <a:solidFill>
            <a:srgbClr val="205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Identity Access</a:t>
            </a:r>
            <a:endParaRPr lang="nl-NL" sz="16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6AAA99F-35D3-B299-2951-1478D09E7A9B}"/>
              </a:ext>
            </a:extLst>
          </p:cNvPr>
          <p:cNvSpPr/>
          <p:nvPr/>
        </p:nvSpPr>
        <p:spPr>
          <a:xfrm>
            <a:off x="9290470" y="1961235"/>
            <a:ext cx="2542437" cy="469418"/>
          </a:xfrm>
          <a:prstGeom prst="roundRect">
            <a:avLst/>
          </a:prstGeom>
          <a:solidFill>
            <a:srgbClr val="205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Compliance / GDPR</a:t>
            </a:r>
            <a:endParaRPr lang="nl-NL" sz="16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9911B66-AFCF-2B7A-27C1-5B41CEFDF1EB}"/>
              </a:ext>
            </a:extLst>
          </p:cNvPr>
          <p:cNvSpPr/>
          <p:nvPr/>
        </p:nvSpPr>
        <p:spPr>
          <a:xfrm>
            <a:off x="6542195" y="1972551"/>
            <a:ext cx="2542437" cy="4694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Cost Savings</a:t>
            </a:r>
            <a:endParaRPr lang="nl-NL" sz="1600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B329444B-14B1-31F9-5620-7A48FF319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322" y="3163907"/>
            <a:ext cx="2870620" cy="50539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AD51EF67-CEEC-DD7F-A9B9-A79FE3F85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314" y="3739927"/>
            <a:ext cx="2870627" cy="505392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9367F59E-267A-3561-5EED-DBC7E1A714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4724" y="3148906"/>
            <a:ext cx="2870620" cy="505391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B255B7E7-F6E3-8E1D-1A34-230789FA6D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32051" y="1961235"/>
            <a:ext cx="2854285" cy="502515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6011FCC-02A0-8711-F9A4-180E1333234B}"/>
              </a:ext>
            </a:extLst>
          </p:cNvPr>
          <p:cNvSpPr/>
          <p:nvPr/>
        </p:nvSpPr>
        <p:spPr>
          <a:xfrm>
            <a:off x="6539579" y="2550802"/>
            <a:ext cx="2542437" cy="4694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Service Redesign</a:t>
            </a:r>
            <a:endParaRPr lang="nl-NL" sz="1600" dirty="0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11ED235-0FF9-0DAA-316F-FCB819A1D4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9090" y="1944294"/>
            <a:ext cx="2886236" cy="50814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1941299-C9D7-C116-5285-F79A0269F5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2033" y="4284820"/>
            <a:ext cx="2863292" cy="504101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23DB3788-EC60-32A5-A890-ED569B6CCF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29436" y="4284820"/>
            <a:ext cx="2863292" cy="504101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2A1D7484-DCC5-F67B-8DAF-34ACA57BA23F}"/>
              </a:ext>
            </a:extLst>
          </p:cNvPr>
          <p:cNvGrpSpPr/>
          <p:nvPr/>
        </p:nvGrpSpPr>
        <p:grpSpPr>
          <a:xfrm>
            <a:off x="3429436" y="2546859"/>
            <a:ext cx="2854285" cy="502515"/>
            <a:chOff x="3150991" y="2576891"/>
            <a:chExt cx="2854285" cy="502515"/>
          </a:xfrm>
        </p:grpSpPr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46E385AE-9D01-D7BC-E52D-3BA39F773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150991" y="2576891"/>
              <a:ext cx="2854285" cy="502515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24660C0-3808-CDBE-3558-33A9D71E5892}"/>
                </a:ext>
              </a:extLst>
            </p:cNvPr>
            <p:cNvSpPr/>
            <p:nvPr/>
          </p:nvSpPr>
          <p:spPr>
            <a:xfrm>
              <a:off x="4091233" y="2658359"/>
              <a:ext cx="1423447" cy="353505"/>
            </a:xfrm>
            <a:prstGeom prst="rect">
              <a:avLst/>
            </a:prstGeom>
            <a:solidFill>
              <a:srgbClr val="BCD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Process Handbook </a:t>
              </a:r>
            </a:p>
            <a:p>
              <a:r>
                <a:rPr lang="en-US" sz="1000" b="1" dirty="0">
                  <a:solidFill>
                    <a:schemeClr val="tx1"/>
                  </a:solidFill>
                </a:rPr>
                <a:t>&amp; Viewer</a:t>
              </a:r>
              <a:endParaRPr lang="nl-NL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0199BDC-B802-3B4B-E84D-57C3408A517E}"/>
              </a:ext>
            </a:extLst>
          </p:cNvPr>
          <p:cNvSpPr/>
          <p:nvPr/>
        </p:nvSpPr>
        <p:spPr>
          <a:xfrm>
            <a:off x="6539579" y="3140369"/>
            <a:ext cx="2542437" cy="4694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Automation / Robotics</a:t>
            </a:r>
            <a:endParaRPr lang="nl-NL" sz="1600" dirty="0"/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0EFB0FAA-F987-C524-F8A7-0B6FFB6A8F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9090" y="1944294"/>
            <a:ext cx="2886236" cy="50814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2C8647F3-D1DF-5103-93A8-9FCDFB78FB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2108" y="3137590"/>
            <a:ext cx="2870620" cy="505391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2BD17013-8183-E754-90F9-117244DF7A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9435" y="1949919"/>
            <a:ext cx="2854285" cy="502515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8CA7CD8-F826-CEB7-72F6-4E8A4253AFCC}"/>
              </a:ext>
            </a:extLst>
          </p:cNvPr>
          <p:cNvSpPr/>
          <p:nvPr/>
        </p:nvSpPr>
        <p:spPr>
          <a:xfrm>
            <a:off x="6536963" y="3729936"/>
            <a:ext cx="2542437" cy="4694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Benefits </a:t>
            </a:r>
            <a:r>
              <a:rPr lang="en-US" sz="1600" dirty="0" err="1"/>
              <a:t>Realisation</a:t>
            </a:r>
            <a:endParaRPr lang="nl-NL" sz="1600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4BE81401-79BE-7D9C-635C-55C89DB7B7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6474" y="1944294"/>
            <a:ext cx="2886236" cy="50814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F64870A1-ECBA-3B85-FD8E-442D62439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2082" y="3728611"/>
            <a:ext cx="2870627" cy="505392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89A61007-DF71-F826-0D00-BC33517ADA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9417" y="4284820"/>
            <a:ext cx="2863292" cy="504101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9F0AFB0F-60FD-1C80-036C-871A7166B9EF}"/>
              </a:ext>
            </a:extLst>
          </p:cNvPr>
          <p:cNvGrpSpPr/>
          <p:nvPr/>
        </p:nvGrpSpPr>
        <p:grpSpPr>
          <a:xfrm>
            <a:off x="3426820" y="2546859"/>
            <a:ext cx="2854285" cy="502515"/>
            <a:chOff x="3150991" y="2576891"/>
            <a:chExt cx="2854285" cy="502515"/>
          </a:xfrm>
        </p:grpSpPr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07FAAA45-89F0-5C65-B1C2-44866B65C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150991" y="2576891"/>
              <a:ext cx="2854285" cy="502515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1B691B3-E2EB-647D-3B38-90D6C6B41F53}"/>
                </a:ext>
              </a:extLst>
            </p:cNvPr>
            <p:cNvSpPr/>
            <p:nvPr/>
          </p:nvSpPr>
          <p:spPr>
            <a:xfrm>
              <a:off x="4091233" y="2658359"/>
              <a:ext cx="1423447" cy="353505"/>
            </a:xfrm>
            <a:prstGeom prst="rect">
              <a:avLst/>
            </a:prstGeom>
            <a:solidFill>
              <a:srgbClr val="BCD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Process Handbook </a:t>
              </a:r>
            </a:p>
            <a:p>
              <a:r>
                <a:rPr lang="en-US" sz="1000" b="1" dirty="0">
                  <a:solidFill>
                    <a:schemeClr val="tx1"/>
                  </a:solidFill>
                </a:rPr>
                <a:t>&amp; Viewer</a:t>
              </a:r>
              <a:endParaRPr lang="nl-NL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1263D7-D26C-9722-D6C5-1C66AE169AC7}"/>
              </a:ext>
            </a:extLst>
          </p:cNvPr>
          <p:cNvSpPr/>
          <p:nvPr/>
        </p:nvSpPr>
        <p:spPr>
          <a:xfrm>
            <a:off x="6547833" y="4319503"/>
            <a:ext cx="2542437" cy="4694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Merger / Outsourcing</a:t>
            </a:r>
            <a:endParaRPr lang="nl-NL" sz="1600" dirty="0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19F6EFF8-8CA7-D5B6-2136-28634C7B272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0287" y="2546972"/>
            <a:ext cx="2854285" cy="502515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77B7B065-F1C5-9B66-BE16-1C7DF7AFF4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0287" y="4284819"/>
            <a:ext cx="2863292" cy="504101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57B36AC4-536D-C722-6386-562C09358FF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37690" y="3726513"/>
            <a:ext cx="2863292" cy="504101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D97139CD-4945-201C-8822-590AEF10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37689" y="1949918"/>
            <a:ext cx="2854285" cy="502515"/>
          </a:xfrm>
          <a:prstGeom prst="rect">
            <a:avLst/>
          </a:prstGeom>
        </p:spPr>
      </p:pic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391BCCB-79CD-82A9-EA75-D9E523BA0D2A}"/>
              </a:ext>
            </a:extLst>
          </p:cNvPr>
          <p:cNvSpPr/>
          <p:nvPr/>
        </p:nvSpPr>
        <p:spPr>
          <a:xfrm>
            <a:off x="9296112" y="1965066"/>
            <a:ext cx="2542437" cy="4694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Compliance / GDPR</a:t>
            </a:r>
            <a:endParaRPr lang="nl-NL" sz="1600" dirty="0"/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A15F037F-6253-E30C-99FB-365F03DF55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0287" y="4301328"/>
            <a:ext cx="2863292" cy="504101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910841F1-F649-B98E-42DC-5732E0B91B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30362" y="3154098"/>
            <a:ext cx="2870620" cy="505391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7DA70EDF-B24F-7EF9-6395-885F10C14C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37689" y="1966427"/>
            <a:ext cx="2854285" cy="502515"/>
          </a:xfrm>
          <a:prstGeom prst="rect">
            <a:avLst/>
          </a:prstGeom>
        </p:spPr>
      </p:pic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FA82F48E-8AA7-3398-911A-0AADC6E86927}"/>
              </a:ext>
            </a:extLst>
          </p:cNvPr>
          <p:cNvSpPr/>
          <p:nvPr/>
        </p:nvSpPr>
        <p:spPr>
          <a:xfrm>
            <a:off x="9290470" y="2557833"/>
            <a:ext cx="2542437" cy="4694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Certification</a:t>
            </a:r>
            <a:endParaRPr lang="nl-NL" sz="1600" dirty="0"/>
          </a:p>
        </p:txBody>
      </p:sp>
      <p:pic>
        <p:nvPicPr>
          <p:cNvPr id="98" name="Graphic 97">
            <a:extLst>
              <a:ext uri="{FF2B5EF4-FFF2-40B4-BE49-F238E27FC236}">
                <a16:creationId xmlns:a16="http://schemas.microsoft.com/office/drawing/2014/main" id="{0C789D5D-62C2-1938-94CD-C7C74D4D768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84646" y="2554004"/>
            <a:ext cx="2854285" cy="502515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2A59B0E9-8EF9-19B2-B264-4C2CC26F55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311" y="3735642"/>
            <a:ext cx="2870627" cy="505392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C2B7810E-145C-5CFA-2AF8-041B315AE2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2049" y="4291851"/>
            <a:ext cx="2863292" cy="504101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F721FF7E-06FF-C422-7417-A989F971AF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32049" y="3733545"/>
            <a:ext cx="2863292" cy="504101"/>
          </a:xfrm>
          <a:prstGeom prst="rect">
            <a:avLst/>
          </a:prstGeom>
        </p:spPr>
      </p:pic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624CBD7B-199D-A231-B8FD-1C1B347CC896}"/>
              </a:ext>
            </a:extLst>
          </p:cNvPr>
          <p:cNvSpPr/>
          <p:nvPr/>
        </p:nvSpPr>
        <p:spPr>
          <a:xfrm>
            <a:off x="9296110" y="3142964"/>
            <a:ext cx="2542437" cy="4694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Identity Access</a:t>
            </a:r>
            <a:endParaRPr lang="nl-NL" sz="1600" dirty="0"/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896BF6B8-C908-3C89-0858-7E53196D08D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0287" y="2549568"/>
            <a:ext cx="2854285" cy="502515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9876F406-7235-675D-F950-DFC4937195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0287" y="4287415"/>
            <a:ext cx="2863292" cy="504101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FF6A494A-348D-206F-EB5F-B68EF2D9CF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37689" y="1952514"/>
            <a:ext cx="2854285" cy="502515"/>
          </a:xfrm>
          <a:prstGeom prst="rect">
            <a:avLst/>
          </a:prstGeom>
        </p:spPr>
      </p:pic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5D130E4-7EF5-0DD7-E61D-46F909A75BDB}"/>
              </a:ext>
            </a:extLst>
          </p:cNvPr>
          <p:cNvSpPr/>
          <p:nvPr/>
        </p:nvSpPr>
        <p:spPr>
          <a:xfrm>
            <a:off x="9284827" y="3726513"/>
            <a:ext cx="2542437" cy="4694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Handbook, </a:t>
            </a:r>
            <a:br>
              <a:rPr lang="en-US" sz="1600" dirty="0"/>
            </a:br>
            <a:r>
              <a:rPr lang="en-US" sz="1600" dirty="0"/>
              <a:t>Knowledge Base</a:t>
            </a:r>
            <a:endParaRPr lang="nl-NL" sz="1600" dirty="0"/>
          </a:p>
        </p:txBody>
      </p:sp>
      <p:pic>
        <p:nvPicPr>
          <p:cNvPr id="107" name="Graphic 106">
            <a:extLst>
              <a:ext uri="{FF2B5EF4-FFF2-40B4-BE49-F238E27FC236}">
                <a16:creationId xmlns:a16="http://schemas.microsoft.com/office/drawing/2014/main" id="{988D0B4F-80CB-9F85-7C19-321E0CFD52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9005" y="2543550"/>
            <a:ext cx="2854285" cy="502515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FB91A150-4AE9-01CE-4469-7CC9DDC195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9005" y="4281397"/>
            <a:ext cx="2863292" cy="504101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5837D60-2AF3-45F5-C5EC-06B26A988D61}"/>
              </a:ext>
            </a:extLst>
          </p:cNvPr>
          <p:cNvGrpSpPr/>
          <p:nvPr/>
        </p:nvGrpSpPr>
        <p:grpSpPr>
          <a:xfrm>
            <a:off x="3426408" y="2543436"/>
            <a:ext cx="2854285" cy="502515"/>
            <a:chOff x="3150991" y="2576891"/>
            <a:chExt cx="2854285" cy="502515"/>
          </a:xfrm>
        </p:grpSpPr>
        <p:pic>
          <p:nvPicPr>
            <p:cNvPr id="110" name="Graphic 109">
              <a:extLst>
                <a:ext uri="{FF2B5EF4-FFF2-40B4-BE49-F238E27FC236}">
                  <a16:creationId xmlns:a16="http://schemas.microsoft.com/office/drawing/2014/main" id="{1E5DAA9E-53F6-61A5-ABDD-1BDD155FA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150991" y="2576891"/>
              <a:ext cx="2854285" cy="502515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03A7074-FD6E-902C-6D5F-731EBC3D6982}"/>
                </a:ext>
              </a:extLst>
            </p:cNvPr>
            <p:cNvSpPr/>
            <p:nvPr/>
          </p:nvSpPr>
          <p:spPr>
            <a:xfrm>
              <a:off x="4091233" y="2658359"/>
              <a:ext cx="1423447" cy="353505"/>
            </a:xfrm>
            <a:prstGeom prst="rect">
              <a:avLst/>
            </a:prstGeom>
            <a:solidFill>
              <a:srgbClr val="BCD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Process Handbook </a:t>
              </a:r>
            </a:p>
            <a:p>
              <a:r>
                <a:rPr lang="en-US" sz="1000" b="1" dirty="0">
                  <a:solidFill>
                    <a:schemeClr val="tx1"/>
                  </a:solidFill>
                </a:rPr>
                <a:t>&amp; Viewer</a:t>
              </a:r>
              <a:endParaRPr lang="nl-NL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E0AB8159-A55D-860E-1CBF-069CC6B7D8D1}"/>
              </a:ext>
            </a:extLst>
          </p:cNvPr>
          <p:cNvSpPr/>
          <p:nvPr/>
        </p:nvSpPr>
        <p:spPr>
          <a:xfrm>
            <a:off x="9287440" y="4320633"/>
            <a:ext cx="2542437" cy="4694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Operational Excellence</a:t>
            </a:r>
            <a:endParaRPr lang="nl-NL" sz="1600" dirty="0"/>
          </a:p>
        </p:txBody>
      </p:sp>
      <p:pic>
        <p:nvPicPr>
          <p:cNvPr id="113" name="Graphic 112">
            <a:extLst>
              <a:ext uri="{FF2B5EF4-FFF2-40B4-BE49-F238E27FC236}">
                <a16:creationId xmlns:a16="http://schemas.microsoft.com/office/drawing/2014/main" id="{809589B0-F303-2FD4-7298-4F0D7802E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291" y="3153721"/>
            <a:ext cx="2870620" cy="505391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A61B1AE8-2947-8964-39BB-76211FD336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283" y="3729741"/>
            <a:ext cx="2870627" cy="505392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B37B7DDC-2484-D1B9-410F-050988B6DDA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29021" y="3727644"/>
            <a:ext cx="2863292" cy="504101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6FE69D98-2087-09CE-731F-4411DDCA46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1693" y="3138720"/>
            <a:ext cx="2870620" cy="505391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0C96BFD1-FCD0-8B38-62E4-AC1577F96F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9020" y="1951049"/>
            <a:ext cx="2854285" cy="502515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586A4E30-B5B1-705D-AEC8-881689661AFB}"/>
              </a:ext>
            </a:extLst>
          </p:cNvPr>
          <p:cNvSpPr/>
          <p:nvPr/>
        </p:nvSpPr>
        <p:spPr>
          <a:xfrm>
            <a:off x="325527" y="1470551"/>
            <a:ext cx="6025136" cy="3492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697AF38-3FBF-3398-BC57-7B9F9F9063F3}"/>
              </a:ext>
            </a:extLst>
          </p:cNvPr>
          <p:cNvSpPr/>
          <p:nvPr/>
        </p:nvSpPr>
        <p:spPr>
          <a:xfrm>
            <a:off x="6365614" y="1582430"/>
            <a:ext cx="5618967" cy="3492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6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47" grpId="0" animBg="1"/>
      <p:bldP spid="47" grpId="1" animBg="1"/>
      <p:bldP spid="54" grpId="0" animBg="1"/>
      <p:bldP spid="54" grpId="1" animBg="1"/>
      <p:bldP spid="67" grpId="0" animBg="1"/>
      <p:bldP spid="67" grpId="1" animBg="1"/>
      <p:bldP spid="76" grpId="0" animBg="1"/>
      <p:bldP spid="76" grpId="1" animBg="1"/>
      <p:bldP spid="90" grpId="0" animBg="1"/>
      <p:bldP spid="90" grpId="1" animBg="1"/>
      <p:bldP spid="97" grpId="0" animBg="1"/>
      <p:bldP spid="97" grpId="1" animBg="1"/>
      <p:bldP spid="102" grpId="0" animBg="1"/>
      <p:bldP spid="102" grpId="1" animBg="1"/>
      <p:bldP spid="106" grpId="0" animBg="1"/>
      <p:bldP spid="106" grpId="1" animBg="1"/>
      <p:bldP spid="112" grpId="0" animBg="1"/>
      <p:bldP spid="112" grpId="1" animBg="1"/>
      <p:bldP spid="118" grpId="0" animBg="1"/>
      <p:bldP spid="11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Engage Colors">
      <a:dk1>
        <a:srgbClr val="282828"/>
      </a:dk1>
      <a:lt1>
        <a:sysClr val="window" lastClr="FFFFFF"/>
      </a:lt1>
      <a:dk2>
        <a:srgbClr val="FF4B05"/>
      </a:dk2>
      <a:lt2>
        <a:srgbClr val="FFFFFF"/>
      </a:lt2>
      <a:accent1>
        <a:srgbClr val="FF4B05"/>
      </a:accent1>
      <a:accent2>
        <a:srgbClr val="2B3238"/>
      </a:accent2>
      <a:accent3>
        <a:srgbClr val="D7D2D2"/>
      </a:accent3>
      <a:accent4>
        <a:srgbClr val="0A324B"/>
      </a:accent4>
      <a:accent5>
        <a:srgbClr val="FFDCC8"/>
      </a:accent5>
      <a:accent6>
        <a:srgbClr val="FF7D1E"/>
      </a:accent6>
      <a:hlink>
        <a:srgbClr val="0000EE"/>
      </a:hlink>
      <a:folHlink>
        <a:srgbClr val="954F72"/>
      </a:folHlink>
    </a:clrScheme>
    <a:fontScheme name="Custom 5">
      <a:majorFont>
        <a:latin typeface="PT Sans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Breedbeeld</PresentationFormat>
  <Paragraphs>170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Lato</vt:lpstr>
      <vt:lpstr>Lato Light</vt:lpstr>
      <vt:lpstr>PT Sans</vt:lpstr>
      <vt:lpstr>Verdana</vt:lpstr>
      <vt:lpstr>Wingdings</vt:lpstr>
      <vt:lpstr>2_Office Theme</vt:lpstr>
      <vt:lpstr>Best Process Map Ever  INTRODUCTION  Ted Twaalfhoven founder &amp; CEO</vt:lpstr>
      <vt:lpstr>The UK Team Waterhouse Square, London   dean@engageprocess.com winola@engageprocess.com kyle@engageprocess.com </vt:lpstr>
      <vt:lpstr>Organizations see increasing number of projects</vt:lpstr>
      <vt:lpstr>PowerPoint-presentatie</vt:lpstr>
      <vt:lpstr>PowerPoint-presentatie</vt:lpstr>
      <vt:lpstr>What is our process?</vt:lpstr>
      <vt:lpstr>PowerPoint-presentatie</vt:lpstr>
      <vt:lpstr>PowerPoint-presentatie</vt:lpstr>
      <vt:lpstr>CONFIGURATIONS: 1 platform for multiple goals.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Twaalfhoven</dc:creator>
  <cp:lastModifiedBy>Sander Borsen</cp:lastModifiedBy>
  <cp:revision>329</cp:revision>
  <dcterms:created xsi:type="dcterms:W3CDTF">2020-06-04T05:50:25Z</dcterms:created>
  <dcterms:modified xsi:type="dcterms:W3CDTF">2024-02-27T08:18:57Z</dcterms:modified>
</cp:coreProperties>
</file>