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242" r:id="rId2"/>
    <p:sldId id="1244" r:id="rId3"/>
    <p:sldId id="1262" r:id="rId4"/>
    <p:sldId id="1263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24"/>
    <a:srgbClr val="FF4B05"/>
    <a:srgbClr val="FFFFFF"/>
    <a:srgbClr val="3C3C3C"/>
    <a:srgbClr val="FFDCC8"/>
    <a:srgbClr val="074B77"/>
    <a:srgbClr val="000099"/>
    <a:srgbClr val="FF66FF"/>
    <a:srgbClr val="98C871"/>
    <a:srgbClr val="FDD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0000" autoAdjust="0"/>
  </p:normalViewPr>
  <p:slideViewPr>
    <p:cSldViewPr snapToGrid="0">
      <p:cViewPr varScale="1">
        <p:scale>
          <a:sx n="60" d="100"/>
          <a:sy n="60" d="100"/>
        </p:scale>
        <p:origin x="1068" y="44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2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86DF-C418-4603-8B34-50D4426339E1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30B1-C550-4C53-9771-C31008068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7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4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64278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54F25A-E36C-7D2F-8D27-8207495E4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43" b="10595"/>
          <a:stretch/>
        </p:blipFill>
        <p:spPr>
          <a:xfrm>
            <a:off x="8331200" y="859818"/>
            <a:ext cx="3860800" cy="5842563"/>
          </a:xfrm>
          <a:prstGeom prst="rect">
            <a:avLst/>
          </a:prstGeom>
        </p:spPr>
      </p:pic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5995BE-1B6C-3A62-2325-634CB4D7F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880" t="21011"/>
          <a:stretch/>
        </p:blipFill>
        <p:spPr>
          <a:xfrm>
            <a:off x="0" y="8903"/>
            <a:ext cx="3035120" cy="3694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34EFD5-32E8-2074-81C9-564A60D559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C12747-5BCE-D8A7-727C-73BEA7C41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420"/>
          <a:stretch/>
        </p:blipFill>
        <p:spPr>
          <a:xfrm>
            <a:off x="7093527" y="1083962"/>
            <a:ext cx="5098474" cy="5235622"/>
          </a:xfrm>
          <a:prstGeom prst="rect">
            <a:avLst/>
          </a:prstGeom>
        </p:spPr>
      </p:pic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4011F6-644E-D71F-9700-430023F92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EECF085-3F5B-B558-4714-AF16D91C49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8" y="3374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er Confere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chair lot">
            <a:extLst>
              <a:ext uri="{FF2B5EF4-FFF2-40B4-BE49-F238E27FC236}">
                <a16:creationId xmlns:a16="http://schemas.microsoft.com/office/drawing/2014/main" id="{7EFEB468-D56C-9D13-599A-FEBB8129F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7615"/>
          <a:stretch/>
        </p:blipFill>
        <p:spPr bwMode="auto">
          <a:xfrm>
            <a:off x="0" y="1775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5261E8-A1C4-5A26-5EF9-0AC31233FC4F}"/>
              </a:ext>
            </a:extLst>
          </p:cNvPr>
          <p:cNvSpPr/>
          <p:nvPr userDrawn="1"/>
        </p:nvSpPr>
        <p:spPr>
          <a:xfrm>
            <a:off x="0" y="0"/>
            <a:ext cx="12192000" cy="652900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C3C3C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87DB920C-3457-FB9E-EB33-CFBD36C6F80E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24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1BFB88-8A01-90B2-89AF-8253F395A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EF1A-E277-4CCA-8812-C993ED7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86F5-5515-4D72-AC7D-A39000D3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8FE9-815F-40FE-A548-B75ED735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3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27" y="1122362"/>
            <a:ext cx="6783750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11" name="Picture 10" descr="Woman in business attire">
            <a:extLst>
              <a:ext uri="{FF2B5EF4-FFF2-40B4-BE49-F238E27FC236}">
                <a16:creationId xmlns:a16="http://schemas.microsoft.com/office/drawing/2014/main" id="{9F75D999-B265-C4B1-6DAC-E8450EBC0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797" r="52224"/>
          <a:stretch/>
        </p:blipFill>
        <p:spPr>
          <a:xfrm>
            <a:off x="-1" y="-1"/>
            <a:ext cx="3969327" cy="6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72" y="1122362"/>
            <a:ext cx="5091545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4" name="Picture 3" descr="Hands held up high during a conference">
            <a:extLst>
              <a:ext uri="{FF2B5EF4-FFF2-40B4-BE49-F238E27FC236}">
                <a16:creationId xmlns:a16="http://schemas.microsoft.com/office/drawing/2014/main" id="{E5EAA418-AA27-BAB4-0103-F8CB35AD0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/>
          <a:stretch/>
        </p:blipFill>
        <p:spPr>
          <a:xfrm>
            <a:off x="0" y="-10682"/>
            <a:ext cx="6096000" cy="6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94F158B-D8D2-9F28-2578-30666B8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33"/>
          <a:stretch/>
        </p:blipFill>
        <p:spPr>
          <a:xfrm>
            <a:off x="0" y="334144"/>
            <a:ext cx="3988810" cy="6010275"/>
          </a:xfrm>
          <a:prstGeom prst="rect">
            <a:avLst/>
          </a:prstGeom>
        </p:spPr>
      </p:pic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122362"/>
            <a:ext cx="566650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2266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DC5C24-30D0-0513-D577-009F24A50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75F39B2-1437-BC0D-715B-8977961F7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01" b="2290"/>
          <a:stretch/>
        </p:blipFill>
        <p:spPr>
          <a:xfrm>
            <a:off x="7628941" y="1073767"/>
            <a:ext cx="4563059" cy="54552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FEB9F3C-4E5E-3158-39DC-D2563C0E81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3848BD5-F3CB-5E8C-C4C2-CE79834F6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543" b="27301"/>
          <a:stretch/>
        </p:blipFill>
        <p:spPr>
          <a:xfrm>
            <a:off x="0" y="3859888"/>
            <a:ext cx="2644861" cy="26908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2305C35-4093-0CD2-4AE9-6C0265AD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957" r="16051"/>
          <a:stretch/>
        </p:blipFill>
        <p:spPr>
          <a:xfrm>
            <a:off x="10406590" y="882080"/>
            <a:ext cx="1785410" cy="18299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0AE0F49-A1DB-3233-4979-888E607DA4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504EF8-13B3-E09E-365E-36D201D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91" t="23313"/>
          <a:stretch/>
        </p:blipFill>
        <p:spPr>
          <a:xfrm>
            <a:off x="1" y="885372"/>
            <a:ext cx="1969898" cy="21487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8C4251-AC5F-E634-9F26-4801339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58" b="21918"/>
          <a:stretch/>
        </p:blipFill>
        <p:spPr>
          <a:xfrm>
            <a:off x="10892765" y="5366187"/>
            <a:ext cx="1299235" cy="116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105D9D5-BC5F-8C51-C094-20A38D72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8180"/>
          <a:stretch/>
        </p:blipFill>
        <p:spPr>
          <a:xfrm>
            <a:off x="11668445" y="4524323"/>
            <a:ext cx="532433" cy="7413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EAB5D49-12C9-D6C6-A589-3CD5420A44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A75CF57-6A66-BF53-D683-4232C8FF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126" b="22972"/>
          <a:stretch/>
        </p:blipFill>
        <p:spPr>
          <a:xfrm>
            <a:off x="10037619" y="3802948"/>
            <a:ext cx="2154382" cy="27260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941E4ED2-BB33-3BF3-E332-A64E349CB7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4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6B45D-B990-44F9-8F40-934BB304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90"/>
            <a:ext cx="8600342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9818-DDEF-4DFE-851B-966BEDF7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0895-D254-4F16-AF36-187613C3E643}"/>
              </a:ext>
            </a:extLst>
          </p:cNvPr>
          <p:cNvCxnSpPr/>
          <p:nvPr userDrawn="1"/>
        </p:nvCxnSpPr>
        <p:spPr>
          <a:xfrm>
            <a:off x="0" y="6790490"/>
            <a:ext cx="12192000" cy="0"/>
          </a:xfrm>
          <a:prstGeom prst="line">
            <a:avLst/>
          </a:prstGeom>
          <a:ln w="130175">
            <a:solidFill>
              <a:srgbClr val="F56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≠">
            <a:extLst>
              <a:ext uri="{FF2B5EF4-FFF2-40B4-BE49-F238E27FC236}">
                <a16:creationId xmlns:a16="http://schemas.microsoft.com/office/drawing/2014/main" id="{D8EBF8A2-6262-4E99-9526-8AC89E976034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≠">
            <a:extLst>
              <a:ext uri="{FF2B5EF4-FFF2-40B4-BE49-F238E27FC236}">
                <a16:creationId xmlns:a16="http://schemas.microsoft.com/office/drawing/2014/main" id="{6135FF12-B134-BBDE-3CB8-848BDA5E24AC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4ED255-54B6-4EB1-11B2-8A0EBD0B88B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1" r:id="rId3"/>
    <p:sldLayoutId id="2147483672" r:id="rId4"/>
    <p:sldLayoutId id="2147483659" r:id="rId5"/>
    <p:sldLayoutId id="2147483667" r:id="rId6"/>
    <p:sldLayoutId id="2147483661" r:id="rId7"/>
    <p:sldLayoutId id="2147483668" r:id="rId8"/>
    <p:sldLayoutId id="2147483669" r:id="rId9"/>
    <p:sldLayoutId id="2147483662" r:id="rId10"/>
    <p:sldLayoutId id="2147483666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yle@engageprocess.com" TargetMode="External"/><Relationship Id="rId2" Type="http://schemas.openxmlformats.org/officeDocument/2006/relationships/hyperlink" Target="mailto:dean@engageprocess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ngageprocess.com/en/engage-process-downloads-gu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EDC-198A-7521-7248-51FD81E5C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45" y="1866299"/>
            <a:ext cx="11678855" cy="2442257"/>
          </a:xfrm>
        </p:spPr>
        <p:txBody>
          <a:bodyPr/>
          <a:lstStyle/>
          <a:p>
            <a:r>
              <a:rPr lang="nl-NL" dirty="0"/>
              <a:t>The e-Conference </a:t>
            </a:r>
            <a:r>
              <a:rPr lang="nl-NL" dirty="0" err="1"/>
              <a:t>will</a:t>
            </a:r>
            <a:r>
              <a:rPr lang="nl-NL" dirty="0"/>
              <a:t> start in a few minutes</a:t>
            </a:r>
            <a:endParaRPr lang="nl-NL" sz="9600" dirty="0"/>
          </a:p>
        </p:txBody>
      </p:sp>
    </p:spTree>
    <p:extLst>
      <p:ext uri="{BB962C8B-B14F-4D97-AF65-F5344CB8AC3E}">
        <p14:creationId xmlns:p14="http://schemas.microsoft.com/office/powerpoint/2010/main" val="338350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9871A7-1325-54CF-8D41-54C88C16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 in Zoom</a:t>
            </a:r>
            <a:endParaRPr lang="en-NL" dirty="0"/>
          </a:p>
        </p:txBody>
      </p:sp>
      <p:pic>
        <p:nvPicPr>
          <p:cNvPr id="10" name="Afbeelding 3">
            <a:extLst>
              <a:ext uri="{FF2B5EF4-FFF2-40B4-BE49-F238E27FC236}">
                <a16:creationId xmlns:a16="http://schemas.microsoft.com/office/drawing/2014/main" id="{2167469A-C1F1-9231-3CFD-B340D06D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4686"/>
            <a:ext cx="12192000" cy="743337"/>
          </a:xfrm>
          <a:prstGeom prst="rect">
            <a:avLst/>
          </a:prstGeom>
        </p:spPr>
      </p:pic>
      <p:cxnSp>
        <p:nvCxnSpPr>
          <p:cNvPr id="11" name="Rechte verbindingslijn met pijl 7">
            <a:extLst>
              <a:ext uri="{FF2B5EF4-FFF2-40B4-BE49-F238E27FC236}">
                <a16:creationId xmlns:a16="http://schemas.microsoft.com/office/drawing/2014/main" id="{BC5C9635-6999-0417-8FDA-B29F28371DAC}"/>
              </a:ext>
            </a:extLst>
          </p:cNvPr>
          <p:cNvCxnSpPr>
            <a:cxnSpLocks/>
          </p:cNvCxnSpPr>
          <p:nvPr/>
        </p:nvCxnSpPr>
        <p:spPr>
          <a:xfrm flipV="1">
            <a:off x="752622" y="3264310"/>
            <a:ext cx="515739" cy="152667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vak 9">
            <a:extLst>
              <a:ext uri="{FF2B5EF4-FFF2-40B4-BE49-F238E27FC236}">
                <a16:creationId xmlns:a16="http://schemas.microsoft.com/office/drawing/2014/main" id="{7E757B0C-18C9-928B-A64F-E6E7C00F9E1A}"/>
              </a:ext>
            </a:extLst>
          </p:cNvPr>
          <p:cNvSpPr txBox="1"/>
          <p:nvPr/>
        </p:nvSpPr>
        <p:spPr>
          <a:xfrm>
            <a:off x="431349" y="2927273"/>
            <a:ext cx="209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Audio </a:t>
            </a:r>
            <a:r>
              <a:rPr lang="nl-NL" dirty="0" err="1"/>
              <a:t>Settings</a:t>
            </a:r>
            <a:endParaRPr lang="en-NL" dirty="0"/>
          </a:p>
        </p:txBody>
      </p:sp>
      <p:cxnSp>
        <p:nvCxnSpPr>
          <p:cNvPr id="13" name="Rechte verbindingslijn met pijl 10">
            <a:extLst>
              <a:ext uri="{FF2B5EF4-FFF2-40B4-BE49-F238E27FC236}">
                <a16:creationId xmlns:a16="http://schemas.microsoft.com/office/drawing/2014/main" id="{F35E8195-747F-1979-3F76-91C9245BB503}"/>
              </a:ext>
            </a:extLst>
          </p:cNvPr>
          <p:cNvCxnSpPr>
            <a:cxnSpLocks/>
          </p:cNvCxnSpPr>
          <p:nvPr/>
        </p:nvCxnSpPr>
        <p:spPr>
          <a:xfrm flipV="1">
            <a:off x="5270544" y="3079644"/>
            <a:ext cx="515739" cy="152667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kstvak 11">
            <a:extLst>
              <a:ext uri="{FF2B5EF4-FFF2-40B4-BE49-F238E27FC236}">
                <a16:creationId xmlns:a16="http://schemas.microsoft.com/office/drawing/2014/main" id="{4248F8F5-474D-1866-B45A-8F3694372379}"/>
              </a:ext>
            </a:extLst>
          </p:cNvPr>
          <p:cNvSpPr txBox="1"/>
          <p:nvPr/>
        </p:nvSpPr>
        <p:spPr>
          <a:xfrm>
            <a:off x="4547945" y="2433313"/>
            <a:ext cx="247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regarding</a:t>
            </a:r>
            <a:r>
              <a:rPr lang="nl-NL" dirty="0"/>
              <a:t> topic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en-NL" dirty="0"/>
          </a:p>
        </p:txBody>
      </p:sp>
      <p:cxnSp>
        <p:nvCxnSpPr>
          <p:cNvPr id="15" name="Rechte verbindingslijn met pijl 12">
            <a:extLst>
              <a:ext uri="{FF2B5EF4-FFF2-40B4-BE49-F238E27FC236}">
                <a16:creationId xmlns:a16="http://schemas.microsoft.com/office/drawing/2014/main" id="{1B62E6D9-F86F-1C5D-3C5C-792EA5B14D58}"/>
              </a:ext>
            </a:extLst>
          </p:cNvPr>
          <p:cNvCxnSpPr>
            <a:cxnSpLocks/>
          </p:cNvCxnSpPr>
          <p:nvPr/>
        </p:nvCxnSpPr>
        <p:spPr>
          <a:xfrm flipH="1">
            <a:off x="5306098" y="4914148"/>
            <a:ext cx="341898" cy="81032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kstvak 13">
            <a:extLst>
              <a:ext uri="{FF2B5EF4-FFF2-40B4-BE49-F238E27FC236}">
                <a16:creationId xmlns:a16="http://schemas.microsoft.com/office/drawing/2014/main" id="{FF88324E-BB07-416C-819D-869E42A86F23}"/>
              </a:ext>
            </a:extLst>
          </p:cNvPr>
          <p:cNvSpPr txBox="1"/>
          <p:nvPr/>
        </p:nvSpPr>
        <p:spPr>
          <a:xfrm>
            <a:off x="4014571" y="5629143"/>
            <a:ext cx="209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 or </a:t>
            </a:r>
            <a:r>
              <a:rPr lang="nl-NL" dirty="0" err="1"/>
              <a:t>messages</a:t>
            </a:r>
            <a:endParaRPr lang="en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49AA7-2D3B-1903-23BF-B537CCB3F8C3}"/>
              </a:ext>
            </a:extLst>
          </p:cNvPr>
          <p:cNvSpPr/>
          <p:nvPr/>
        </p:nvSpPr>
        <p:spPr>
          <a:xfrm>
            <a:off x="975360" y="4521200"/>
            <a:ext cx="741680" cy="157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25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D3F7EF1-9208-83CE-EDD2-FE4D158A0297}"/>
              </a:ext>
            </a:extLst>
          </p:cNvPr>
          <p:cNvSpPr txBox="1">
            <a:spLocks/>
          </p:cNvSpPr>
          <p:nvPr/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C3C3C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Programme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396302-EB60-AF49-51CE-B0CFC4939DB4}"/>
              </a:ext>
            </a:extLst>
          </p:cNvPr>
          <p:cNvSpPr txBox="1">
            <a:spLocks/>
          </p:cNvSpPr>
          <p:nvPr/>
        </p:nvSpPr>
        <p:spPr>
          <a:xfrm>
            <a:off x="1798831" y="3046555"/>
            <a:ext cx="9762478" cy="306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135CEF-0E23-A06C-1054-E1F226B66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65411"/>
              </p:ext>
            </p:extLst>
          </p:nvPr>
        </p:nvGraphicFramePr>
        <p:xfrm>
          <a:off x="640560" y="1852945"/>
          <a:ext cx="10097178" cy="2397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726">
                  <a:extLst>
                    <a:ext uri="{9D8B030D-6E8A-4147-A177-3AD203B41FA5}">
                      <a16:colId xmlns:a16="http://schemas.microsoft.com/office/drawing/2014/main" val="4210688780"/>
                    </a:ext>
                  </a:extLst>
                </a:gridCol>
                <a:gridCol w="3365726">
                  <a:extLst>
                    <a:ext uri="{9D8B030D-6E8A-4147-A177-3AD203B41FA5}">
                      <a16:colId xmlns:a16="http://schemas.microsoft.com/office/drawing/2014/main" val="354211857"/>
                    </a:ext>
                  </a:extLst>
                </a:gridCol>
                <a:gridCol w="3365726">
                  <a:extLst>
                    <a:ext uri="{9D8B030D-6E8A-4147-A177-3AD203B41FA5}">
                      <a16:colId xmlns:a16="http://schemas.microsoft.com/office/drawing/2014/main" val="2664020944"/>
                    </a:ext>
                  </a:extLst>
                </a:gridCol>
              </a:tblGrid>
              <a:tr h="239704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Introduction</a:t>
                      </a:r>
                      <a:endParaRPr lang="en-N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The benefits of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effective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Process Management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The ‘perfect’</a:t>
                      </a:r>
                    </a:p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Process map</a:t>
                      </a:r>
                      <a:endParaRPr lang="en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808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64ACF0-165A-F503-BD7C-A5D69A19D6EF}"/>
              </a:ext>
            </a:extLst>
          </p:cNvPr>
          <p:cNvSpPr txBox="1"/>
          <p:nvPr/>
        </p:nvSpPr>
        <p:spPr>
          <a:xfrm>
            <a:off x="2563588" y="3583307"/>
            <a:ext cx="15211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1" dirty="0">
                <a:solidFill>
                  <a:schemeClr val="tx1"/>
                </a:solidFill>
              </a:rPr>
              <a:t>Kyle Ash &amp;</a:t>
            </a:r>
          </a:p>
          <a:p>
            <a:pPr algn="l"/>
            <a:r>
              <a:rPr lang="nl-NL" sz="1400" b="1" dirty="0">
                <a:solidFill>
                  <a:schemeClr val="tx1"/>
                </a:solidFill>
              </a:rPr>
              <a:t>Dean Stratton</a:t>
            </a:r>
          </a:p>
          <a:p>
            <a:pPr algn="l"/>
            <a:r>
              <a:rPr lang="nl-NL" sz="900" b="1" dirty="0">
                <a:solidFill>
                  <a:schemeClr val="tx1"/>
                </a:solidFill>
              </a:rPr>
              <a:t>-Business Development</a:t>
            </a:r>
          </a:p>
          <a:p>
            <a:r>
              <a:rPr lang="nl-NL" sz="1400" b="1" dirty="0"/>
              <a:t>Winola Wong</a:t>
            </a:r>
          </a:p>
          <a:p>
            <a:r>
              <a:rPr lang="nl-NL" sz="900" b="1" dirty="0"/>
              <a:t>-Account Management</a:t>
            </a:r>
            <a:endParaRPr lang="en-NL" sz="900" b="1" dirty="0"/>
          </a:p>
          <a:p>
            <a:pPr algn="l"/>
            <a:endParaRPr lang="en-NL" sz="9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60419-2910-AEB0-AE12-5136323E620B}"/>
              </a:ext>
            </a:extLst>
          </p:cNvPr>
          <p:cNvSpPr txBox="1"/>
          <p:nvPr/>
        </p:nvSpPr>
        <p:spPr>
          <a:xfrm>
            <a:off x="5831746" y="3798751"/>
            <a:ext cx="15945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1" dirty="0">
                <a:solidFill>
                  <a:schemeClr val="tx1"/>
                </a:solidFill>
              </a:rPr>
              <a:t>Ted Twaalfhoven</a:t>
            </a:r>
          </a:p>
          <a:p>
            <a:pPr algn="l"/>
            <a:r>
              <a:rPr lang="nl-NL" sz="900" b="1" dirty="0">
                <a:solidFill>
                  <a:schemeClr val="tx1"/>
                </a:solidFill>
              </a:rPr>
              <a:t>-</a:t>
            </a:r>
            <a:r>
              <a:rPr lang="nl-NL" sz="900" b="1" dirty="0" err="1">
                <a:solidFill>
                  <a:schemeClr val="tx1"/>
                </a:solidFill>
              </a:rPr>
              <a:t>Founder</a:t>
            </a:r>
            <a:endParaRPr lang="en-NL" sz="9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89A6F-971E-EFF8-6755-DCE6436FDD64}"/>
              </a:ext>
            </a:extLst>
          </p:cNvPr>
          <p:cNvSpPr txBox="1"/>
          <p:nvPr/>
        </p:nvSpPr>
        <p:spPr>
          <a:xfrm>
            <a:off x="9025799" y="3798751"/>
            <a:ext cx="15211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1" dirty="0">
                <a:solidFill>
                  <a:schemeClr val="tx1"/>
                </a:solidFill>
              </a:rPr>
              <a:t>Dick Langeveld</a:t>
            </a:r>
          </a:p>
          <a:p>
            <a:pPr algn="l"/>
            <a:r>
              <a:rPr lang="nl-NL" sz="900" b="1" dirty="0">
                <a:solidFill>
                  <a:schemeClr val="tx1"/>
                </a:solidFill>
              </a:rPr>
              <a:t>-Manager Bus. </a:t>
            </a:r>
            <a:r>
              <a:rPr lang="nl-NL" sz="900" b="1" dirty="0" err="1">
                <a:solidFill>
                  <a:schemeClr val="tx1"/>
                </a:solidFill>
              </a:rPr>
              <a:t>Dev</a:t>
            </a:r>
            <a:r>
              <a:rPr lang="nl-NL" sz="900" b="1" dirty="0">
                <a:solidFill>
                  <a:schemeClr val="tx1"/>
                </a:solidFill>
              </a:rPr>
              <a:t>.</a:t>
            </a:r>
            <a:endParaRPr lang="en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30A76-9FC3-D250-1148-E1BE19A5C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511"/>
            <a:ext cx="9144000" cy="2387600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en-NL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0F4F4C-583E-C522-77DB-F6905743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38775"/>
              </p:ext>
            </p:extLst>
          </p:nvPr>
        </p:nvGraphicFramePr>
        <p:xfrm>
          <a:off x="3957550" y="2914227"/>
          <a:ext cx="42769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50">
                  <a:extLst>
                    <a:ext uri="{9D8B030D-6E8A-4147-A177-3AD203B41FA5}">
                      <a16:colId xmlns:a16="http://schemas.microsoft.com/office/drawing/2014/main" val="3054306979"/>
                    </a:ext>
                  </a:extLst>
                </a:gridCol>
                <a:gridCol w="2138450">
                  <a:extLst>
                    <a:ext uri="{9D8B030D-6E8A-4147-A177-3AD203B41FA5}">
                      <a16:colId xmlns:a16="http://schemas.microsoft.com/office/drawing/2014/main" val="2130450620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Dean Stratton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dean@engageprocess.</a:t>
                      </a: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com</a:t>
                      </a:r>
                      <a:endParaRPr kumimoji="0" lang="nl-NL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+44 7340</a:t>
                      </a: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765617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Kyle Ash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kyle@engageprocess.com</a:t>
                      </a:r>
                      <a:endParaRPr kumimoji="0" lang="nl-NL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+44 7427 601887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3279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C05AF8-0CF6-3BAB-1938-E829885AF9E6}"/>
              </a:ext>
            </a:extLst>
          </p:cNvPr>
          <p:cNvSpPr txBox="1"/>
          <p:nvPr/>
        </p:nvSpPr>
        <p:spPr>
          <a:xfrm>
            <a:off x="2349038" y="3869575"/>
            <a:ext cx="7493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Relevant Whitepapers</a:t>
            </a:r>
          </a:p>
          <a:p>
            <a:pPr algn="ctr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Seven</a:t>
            </a:r>
            <a:r>
              <a:rPr lang="nl-NL" dirty="0"/>
              <a:t> Steps of a </a:t>
            </a:r>
            <a:r>
              <a:rPr lang="nl-NL" dirty="0" err="1"/>
              <a:t>great</a:t>
            </a:r>
            <a:r>
              <a:rPr lang="nl-NL" dirty="0"/>
              <a:t> Process Workshop.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Improve</a:t>
            </a:r>
            <a:r>
              <a:rPr lang="nl-NL" dirty="0"/>
              <a:t>, </a:t>
            </a:r>
            <a:r>
              <a:rPr lang="nl-NL" dirty="0" err="1"/>
              <a:t>Transform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People </a:t>
            </a:r>
            <a:r>
              <a:rPr lang="nl-NL" dirty="0" err="1"/>
              <a:t>Driven</a:t>
            </a:r>
            <a:r>
              <a:rPr lang="nl-NL" dirty="0"/>
              <a:t> Change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Councils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algn="ctr"/>
            <a:r>
              <a:rPr lang="nl-NL" dirty="0">
                <a:hlinkClick r:id="rId4"/>
              </a:rPr>
              <a:t>https://www.engageprocess.com/en/engage-process-downloads-guides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2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gage Colors">
      <a:dk1>
        <a:srgbClr val="282828"/>
      </a:dk1>
      <a:lt1>
        <a:sysClr val="window" lastClr="FFFFFF"/>
      </a:lt1>
      <a:dk2>
        <a:srgbClr val="FF4B05"/>
      </a:dk2>
      <a:lt2>
        <a:srgbClr val="FFFFFF"/>
      </a:lt2>
      <a:accent1>
        <a:srgbClr val="FF4B05"/>
      </a:accent1>
      <a:accent2>
        <a:srgbClr val="2B3238"/>
      </a:accent2>
      <a:accent3>
        <a:srgbClr val="D7D2D2"/>
      </a:accent3>
      <a:accent4>
        <a:srgbClr val="0A324B"/>
      </a:accent4>
      <a:accent5>
        <a:srgbClr val="FFDCC8"/>
      </a:accent5>
      <a:accent6>
        <a:srgbClr val="FF7D1E"/>
      </a:accent6>
      <a:hlink>
        <a:srgbClr val="0000EE"/>
      </a:hlink>
      <a:folHlink>
        <a:srgbClr val="954F72"/>
      </a:folHlink>
    </a:clrScheme>
    <a:fontScheme name="Custom 5">
      <a:majorFont>
        <a:latin typeface="PT Sans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119</Words>
  <Application>Microsoft Office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Lato</vt:lpstr>
      <vt:lpstr>PT Sans</vt:lpstr>
      <vt:lpstr>Office Theme</vt:lpstr>
      <vt:lpstr>The e-Conference will start in a few minutes</vt:lpstr>
      <vt:lpstr>Functionalities in Zoom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Twaalfhoven</dc:creator>
  <cp:lastModifiedBy>Dick Langeveld</cp:lastModifiedBy>
  <cp:revision>411</cp:revision>
  <dcterms:created xsi:type="dcterms:W3CDTF">2020-06-04T05:50:25Z</dcterms:created>
  <dcterms:modified xsi:type="dcterms:W3CDTF">2023-11-29T15:21:12Z</dcterms:modified>
</cp:coreProperties>
</file>