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6"/>
  </p:notesMasterIdLst>
  <p:handoutMasterIdLst>
    <p:handoutMasterId r:id="rId27"/>
  </p:handoutMasterIdLst>
  <p:sldIdLst>
    <p:sldId id="1130" r:id="rId2"/>
    <p:sldId id="1197" r:id="rId3"/>
    <p:sldId id="1267" r:id="rId4"/>
    <p:sldId id="1171" r:id="rId5"/>
    <p:sldId id="1227" r:id="rId6"/>
    <p:sldId id="1222" r:id="rId7"/>
    <p:sldId id="1266" r:id="rId8"/>
    <p:sldId id="1131" r:id="rId9"/>
    <p:sldId id="1273" r:id="rId10"/>
    <p:sldId id="1205" r:id="rId11"/>
    <p:sldId id="1125" r:id="rId12"/>
    <p:sldId id="1183" r:id="rId13"/>
    <p:sldId id="1182" r:id="rId14"/>
    <p:sldId id="1233" r:id="rId15"/>
    <p:sldId id="1252" r:id="rId16"/>
    <p:sldId id="1250" r:id="rId17"/>
    <p:sldId id="1268" r:id="rId18"/>
    <p:sldId id="1265" r:id="rId19"/>
    <p:sldId id="1198" r:id="rId20"/>
    <p:sldId id="1269" r:id="rId21"/>
    <p:sldId id="1270" r:id="rId22"/>
    <p:sldId id="1271" r:id="rId23"/>
    <p:sldId id="1272" r:id="rId24"/>
    <p:sldId id="1261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E26"/>
    <a:srgbClr val="074B77"/>
    <a:srgbClr val="FFFFFF"/>
    <a:srgbClr val="DAE3F3"/>
    <a:srgbClr val="44467E"/>
    <a:srgbClr val="145F5B"/>
    <a:srgbClr val="3C3C3C"/>
    <a:srgbClr val="003C46"/>
    <a:srgbClr val="00C9B5"/>
    <a:srgbClr val="78A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8" autoAdjust="0"/>
    <p:restoredTop sz="84343" autoAdjust="0"/>
  </p:normalViewPr>
  <p:slideViewPr>
    <p:cSldViewPr snapToGrid="0">
      <p:cViewPr varScale="1">
        <p:scale>
          <a:sx n="147" d="100"/>
          <a:sy n="147" d="100"/>
        </p:scale>
        <p:origin x="332" y="72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49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510BC8-7FA0-469E-BAF3-8FE38C345F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DE3D7-2452-4633-8A8D-1314B9D5CF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35AEA-5F8C-4A69-9116-27F2E88EF176}" type="datetimeFigureOut">
              <a:rPr lang="en-NL" smtClean="0"/>
              <a:t>29/11/2023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A7B7A-A0B2-4407-A0FF-F8490A6653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063EB-D4A9-4D04-9F4C-3DA8FB587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26AA9-DB6F-48EE-A3A5-CCDA9BF0322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4077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986DF-C418-4603-8B34-50D4426339E1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D30B1-C550-4C53-9771-C31008068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77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D30B1-C550-4C53-9771-C310080687F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87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D30B1-C550-4C53-9771-C310080687F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19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project driven to process driven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D30B1-C550-4C53-9771-C310080687F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56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engagement. No depth in discussion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D30B1-C550-4C53-9771-C310080687F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95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D30B1-C550-4C53-9771-C310080687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69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D30B1-C550-4C53-9771-C310080687F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60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D30B1-C550-4C53-9771-C310080687F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1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D30B1-C550-4C53-9771-C310080687F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72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D30B1-C550-4C53-9771-C31008068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26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26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≠">
            <a:extLst>
              <a:ext uri="{FF2B5EF4-FFF2-40B4-BE49-F238E27FC236}">
                <a16:creationId xmlns:a16="http://schemas.microsoft.com/office/drawing/2014/main" id="{49BAAB96-E420-6E4C-8760-38A0DB77AFD8}"/>
              </a:ext>
            </a:extLst>
          </p:cNvPr>
          <p:cNvSpPr/>
          <p:nvPr userDrawn="1"/>
        </p:nvSpPr>
        <p:spPr>
          <a:xfrm>
            <a:off x="0" y="6647937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DE010B-A537-4EC1-9FD8-486C07244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22362"/>
            <a:ext cx="976247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≠">
            <a:extLst>
              <a:ext uri="{FF2B5EF4-FFF2-40B4-BE49-F238E27FC236}">
                <a16:creationId xmlns:a16="http://schemas.microsoft.com/office/drawing/2014/main" id="{1E3B41AD-C909-45C0-9BB1-343A94A162DE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3C40B-DBD5-41DB-B160-2AE46D35BB2B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2" name="≠">
            <a:extLst>
              <a:ext uri="{FF2B5EF4-FFF2-40B4-BE49-F238E27FC236}">
                <a16:creationId xmlns:a16="http://schemas.microsoft.com/office/drawing/2014/main" id="{A5DAAC6B-35E5-DF35-A687-A62E7732AFAD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F4B0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</p:spTree>
    <p:extLst>
      <p:ext uri="{BB962C8B-B14F-4D97-AF65-F5344CB8AC3E}">
        <p14:creationId xmlns:p14="http://schemas.microsoft.com/office/powerpoint/2010/main" val="48112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tention background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≠">
            <a:extLst>
              <a:ext uri="{FF2B5EF4-FFF2-40B4-BE49-F238E27FC236}">
                <a16:creationId xmlns:a16="http://schemas.microsoft.com/office/drawing/2014/main" id="{0FD48EC3-1B72-3745-B172-85C5A3230D10}"/>
              </a:ext>
            </a:extLst>
          </p:cNvPr>
          <p:cNvSpPr/>
          <p:nvPr userDrawn="1"/>
        </p:nvSpPr>
        <p:spPr>
          <a:xfrm>
            <a:off x="0" y="0"/>
            <a:ext cx="12192000" cy="6849096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 dirty="0"/>
          </a:p>
        </p:txBody>
      </p:sp>
      <p:sp>
        <p:nvSpPr>
          <p:cNvPr id="341" name="≠"/>
          <p:cNvSpPr/>
          <p:nvPr userDrawn="1"/>
        </p:nvSpPr>
        <p:spPr>
          <a:xfrm>
            <a:off x="0" y="6647937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9ADA0-B00E-8842-B9D0-DD629EF7FB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3522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9638258-AD8A-C442-B3B6-5F915A123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489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54F25A-E36C-7D2F-8D27-8207495E4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243" b="10595"/>
          <a:stretch/>
        </p:blipFill>
        <p:spPr>
          <a:xfrm>
            <a:off x="8331200" y="859818"/>
            <a:ext cx="3860800" cy="5842563"/>
          </a:xfrm>
          <a:prstGeom prst="rect">
            <a:avLst/>
          </a:prstGeom>
        </p:spPr>
      </p:pic>
      <p:sp>
        <p:nvSpPr>
          <p:cNvPr id="11" name="≠">
            <a:extLst>
              <a:ext uri="{FF2B5EF4-FFF2-40B4-BE49-F238E27FC236}">
                <a16:creationId xmlns:a16="http://schemas.microsoft.com/office/drawing/2014/main" id="{1DE78054-C819-4ECF-90C1-C1532200D372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DDD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5995BE-1B6C-3A62-2325-634CB4D7F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880" t="21011"/>
          <a:stretch/>
        </p:blipFill>
        <p:spPr>
          <a:xfrm>
            <a:off x="0" y="8903"/>
            <a:ext cx="3035120" cy="3694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534EFD5-32E8-2074-81C9-564A60D559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0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ttention background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≠">
            <a:extLst>
              <a:ext uri="{FF2B5EF4-FFF2-40B4-BE49-F238E27FC236}">
                <a16:creationId xmlns:a16="http://schemas.microsoft.com/office/drawing/2014/main" id="{0FD48EC3-1B72-3745-B172-85C5A3230D10}"/>
              </a:ext>
            </a:extLst>
          </p:cNvPr>
          <p:cNvSpPr/>
          <p:nvPr userDrawn="1"/>
        </p:nvSpPr>
        <p:spPr>
          <a:xfrm>
            <a:off x="0" y="0"/>
            <a:ext cx="12192000" cy="6849096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AC12747-5BCE-D8A7-727C-73BEA7C41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420"/>
          <a:stretch/>
        </p:blipFill>
        <p:spPr>
          <a:xfrm>
            <a:off x="7093527" y="1083962"/>
            <a:ext cx="5098474" cy="5235622"/>
          </a:xfrm>
          <a:prstGeom prst="rect">
            <a:avLst/>
          </a:prstGeom>
        </p:spPr>
      </p:pic>
      <p:sp>
        <p:nvSpPr>
          <p:cNvPr id="341" name="≠"/>
          <p:cNvSpPr/>
          <p:nvPr userDrawn="1"/>
        </p:nvSpPr>
        <p:spPr>
          <a:xfrm>
            <a:off x="0" y="6647937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9ADA0-B00E-8842-B9D0-DD629EF7FB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3522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9638258-AD8A-C442-B3B6-5F915A123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489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≠">
            <a:extLst>
              <a:ext uri="{FF2B5EF4-FFF2-40B4-BE49-F238E27FC236}">
                <a16:creationId xmlns:a16="http://schemas.microsoft.com/office/drawing/2014/main" id="{1DE78054-C819-4ECF-90C1-C1532200D372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DDD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44011F6-644E-D71F-9700-430023F920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EECF085-3F5B-B558-4714-AF16D91C49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7378" y="3374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1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er Conferenc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ack chair lot">
            <a:extLst>
              <a:ext uri="{FF2B5EF4-FFF2-40B4-BE49-F238E27FC236}">
                <a16:creationId xmlns:a16="http://schemas.microsoft.com/office/drawing/2014/main" id="{7EFEB468-D56C-9D13-599A-FEBB8129F8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2" b="7615"/>
          <a:stretch/>
        </p:blipFill>
        <p:spPr bwMode="auto">
          <a:xfrm>
            <a:off x="0" y="17755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5261E8-A1C4-5A26-5EF9-0AC31233FC4F}"/>
              </a:ext>
            </a:extLst>
          </p:cNvPr>
          <p:cNvSpPr/>
          <p:nvPr userDrawn="1"/>
        </p:nvSpPr>
        <p:spPr>
          <a:xfrm>
            <a:off x="0" y="0"/>
            <a:ext cx="12192000" cy="6529007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9ADA0-B00E-8842-B9D0-DD629EF7FB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3522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rgbClr val="3C3C3C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9638258-AD8A-C442-B3B6-5F915A123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489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C3C3C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≠">
            <a:extLst>
              <a:ext uri="{FF2B5EF4-FFF2-40B4-BE49-F238E27FC236}">
                <a16:creationId xmlns:a16="http://schemas.microsoft.com/office/drawing/2014/main" id="{87DB920C-3457-FB9E-EB33-CFBD36C6F80E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F4B2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C1BFB88-8A01-90B2-89AF-8253F395A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50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FEF1A-E277-4CCA-8812-C993ED7D9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C86F5-5515-4D72-AC7D-A39000D3F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F8FE9-815F-40FE-A548-B75ED735B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5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1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7272B63-3E79-20AB-2B2F-829B2DE3A0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591" t="23313"/>
          <a:stretch/>
        </p:blipFill>
        <p:spPr>
          <a:xfrm>
            <a:off x="1" y="1026776"/>
            <a:ext cx="1969898" cy="214877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4B70125-D958-63F7-18DB-D548BD282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758" b="21918"/>
          <a:stretch/>
        </p:blipFill>
        <p:spPr>
          <a:xfrm>
            <a:off x="10892765" y="5366187"/>
            <a:ext cx="1299235" cy="116282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39B21BA-AE2F-9C89-0D24-5F5BCDDE4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22362"/>
            <a:ext cx="976247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603222F-2764-B696-AEE1-630A4AEE0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8180"/>
          <a:stretch/>
        </p:blipFill>
        <p:spPr>
          <a:xfrm>
            <a:off x="11668445" y="4524323"/>
            <a:ext cx="532433" cy="74133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E41AE2-25BA-D8F2-01EF-FE1D282CE41D}"/>
              </a:ext>
            </a:extLst>
          </p:cNvPr>
          <p:cNvCxnSpPr/>
          <p:nvPr userDrawn="1"/>
        </p:nvCxnSpPr>
        <p:spPr>
          <a:xfrm>
            <a:off x="164947" y="1026776"/>
            <a:ext cx="1184151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0ADC0ECC-2262-D5D2-B362-9ED83EFB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41" y="302620"/>
            <a:ext cx="10515600" cy="516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3C3C3C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5277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tention slide - log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249E41-F93D-3686-339D-948F5EE63377}"/>
              </a:ext>
            </a:extLst>
          </p:cNvPr>
          <p:cNvSpPr/>
          <p:nvPr userDrawn="1"/>
        </p:nvSpPr>
        <p:spPr>
          <a:xfrm>
            <a:off x="0" y="0"/>
            <a:ext cx="12192000" cy="6614556"/>
          </a:xfrm>
          <a:prstGeom prst="rect">
            <a:avLst/>
          </a:prstGeom>
          <a:solidFill>
            <a:srgbClr val="FF4B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2B78D8-791A-F517-CBF0-F864C13A9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4893" y="376031"/>
            <a:ext cx="2473473" cy="3594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0B0DA17-C020-513C-8A04-C954E38D1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301" b="2290"/>
          <a:stretch/>
        </p:blipFill>
        <p:spPr>
          <a:xfrm>
            <a:off x="7762950" y="1319527"/>
            <a:ext cx="4429050" cy="52950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3728DE-41FD-89A0-2692-ED5E6D0DA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FBCC94E-DE19-4134-8571-8B9EB337D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NL" dirty="0"/>
          </a:p>
        </p:txBody>
      </p:sp>
      <p:sp>
        <p:nvSpPr>
          <p:cNvPr id="3" name="≠">
            <a:extLst>
              <a:ext uri="{FF2B5EF4-FFF2-40B4-BE49-F238E27FC236}">
                <a16:creationId xmlns:a16="http://schemas.microsoft.com/office/drawing/2014/main" id="{FEA493BA-AF93-5DC8-0A89-267441A2C46A}"/>
              </a:ext>
            </a:extLst>
          </p:cNvPr>
          <p:cNvSpPr/>
          <p:nvPr userDrawn="1"/>
        </p:nvSpPr>
        <p:spPr>
          <a:xfrm>
            <a:off x="0" y="6614556"/>
            <a:ext cx="12192000" cy="26526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0A14E7E-5FF7-7FA5-5979-A94B22E974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2330" y="372317"/>
            <a:ext cx="2473473" cy="3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3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≠">
            <a:extLst>
              <a:ext uri="{FF2B5EF4-FFF2-40B4-BE49-F238E27FC236}">
                <a16:creationId xmlns:a16="http://schemas.microsoft.com/office/drawing/2014/main" id="{49BAAB96-E420-6E4C-8760-38A0DB77AFD8}"/>
              </a:ext>
            </a:extLst>
          </p:cNvPr>
          <p:cNvSpPr/>
          <p:nvPr userDrawn="1"/>
        </p:nvSpPr>
        <p:spPr>
          <a:xfrm>
            <a:off x="0" y="6647937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DE010B-A537-4EC1-9FD8-486C07244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927" y="1122362"/>
            <a:ext cx="6783750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≠">
            <a:extLst>
              <a:ext uri="{FF2B5EF4-FFF2-40B4-BE49-F238E27FC236}">
                <a16:creationId xmlns:a16="http://schemas.microsoft.com/office/drawing/2014/main" id="{1E3B41AD-C909-45C0-9BB1-343A94A162DE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3C40B-DBD5-41DB-B160-2AE46D35BB2B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2" name="≠">
            <a:extLst>
              <a:ext uri="{FF2B5EF4-FFF2-40B4-BE49-F238E27FC236}">
                <a16:creationId xmlns:a16="http://schemas.microsoft.com/office/drawing/2014/main" id="{A5DAAC6B-35E5-DF35-A687-A62E7732AFAD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F4B0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pic>
        <p:nvPicPr>
          <p:cNvPr id="11" name="Picture 10" descr="Woman in business attire">
            <a:extLst>
              <a:ext uri="{FF2B5EF4-FFF2-40B4-BE49-F238E27FC236}">
                <a16:creationId xmlns:a16="http://schemas.microsoft.com/office/drawing/2014/main" id="{9F75D999-B265-C4B1-6DAC-E8450EBC0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4797" r="52224"/>
          <a:stretch/>
        </p:blipFill>
        <p:spPr>
          <a:xfrm>
            <a:off x="-1" y="-1"/>
            <a:ext cx="3969327" cy="65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≠">
            <a:extLst>
              <a:ext uri="{FF2B5EF4-FFF2-40B4-BE49-F238E27FC236}">
                <a16:creationId xmlns:a16="http://schemas.microsoft.com/office/drawing/2014/main" id="{49BAAB96-E420-6E4C-8760-38A0DB77AFD8}"/>
              </a:ext>
            </a:extLst>
          </p:cNvPr>
          <p:cNvSpPr/>
          <p:nvPr userDrawn="1"/>
        </p:nvSpPr>
        <p:spPr>
          <a:xfrm>
            <a:off x="0" y="6647937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DE010B-A537-4EC1-9FD8-486C07244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72" y="1122362"/>
            <a:ext cx="5091545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≠">
            <a:extLst>
              <a:ext uri="{FF2B5EF4-FFF2-40B4-BE49-F238E27FC236}">
                <a16:creationId xmlns:a16="http://schemas.microsoft.com/office/drawing/2014/main" id="{1E3B41AD-C909-45C0-9BB1-343A94A162DE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3C40B-DBD5-41DB-B160-2AE46D35BB2B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2" name="≠">
            <a:extLst>
              <a:ext uri="{FF2B5EF4-FFF2-40B4-BE49-F238E27FC236}">
                <a16:creationId xmlns:a16="http://schemas.microsoft.com/office/drawing/2014/main" id="{A5DAAC6B-35E5-DF35-A687-A62E7732AFAD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F4B0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 dirty="0"/>
          </a:p>
        </p:txBody>
      </p:sp>
      <p:pic>
        <p:nvPicPr>
          <p:cNvPr id="4" name="Picture 3" descr="Hands held up high during a conference">
            <a:extLst>
              <a:ext uri="{FF2B5EF4-FFF2-40B4-BE49-F238E27FC236}">
                <a16:creationId xmlns:a16="http://schemas.microsoft.com/office/drawing/2014/main" id="{E5EAA418-AA27-BAB4-0103-F8CB35AD0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6"/>
          <a:stretch/>
        </p:blipFill>
        <p:spPr>
          <a:xfrm>
            <a:off x="0" y="-10682"/>
            <a:ext cx="6096000" cy="65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7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94F158B-D8D2-9F28-2578-30666B823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33"/>
          <a:stretch/>
        </p:blipFill>
        <p:spPr>
          <a:xfrm>
            <a:off x="0" y="334144"/>
            <a:ext cx="3988810" cy="6010275"/>
          </a:xfrm>
          <a:prstGeom prst="rect">
            <a:avLst/>
          </a:prstGeom>
        </p:spPr>
      </p:pic>
      <p:sp>
        <p:nvSpPr>
          <p:cNvPr id="13" name="≠">
            <a:extLst>
              <a:ext uri="{FF2B5EF4-FFF2-40B4-BE49-F238E27FC236}">
                <a16:creationId xmlns:a16="http://schemas.microsoft.com/office/drawing/2014/main" id="{49BAAB96-E420-6E4C-8760-38A0DB77AFD8}"/>
              </a:ext>
            </a:extLst>
          </p:cNvPr>
          <p:cNvSpPr/>
          <p:nvPr userDrawn="1"/>
        </p:nvSpPr>
        <p:spPr>
          <a:xfrm>
            <a:off x="0" y="6647937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DE010B-A537-4EC1-9FD8-486C07244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122362"/>
            <a:ext cx="566650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≠">
            <a:extLst>
              <a:ext uri="{FF2B5EF4-FFF2-40B4-BE49-F238E27FC236}">
                <a16:creationId xmlns:a16="http://schemas.microsoft.com/office/drawing/2014/main" id="{1E3B41AD-C909-45C0-9BB1-343A94A162DE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3C40B-DBD5-41DB-B160-2AE46D35BB2B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2" name="≠">
            <a:extLst>
              <a:ext uri="{FF2B5EF4-FFF2-40B4-BE49-F238E27FC236}">
                <a16:creationId xmlns:a16="http://schemas.microsoft.com/office/drawing/2014/main" id="{A5DAAC6B-35E5-DF35-A687-A62E7732AFAD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F4B0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56110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1 &amp;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444B2A1-0263-E44F-8CB6-10BC554D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9" y="210457"/>
            <a:ext cx="10515600" cy="516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3C3C3C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1" name="≠"/>
          <p:cNvSpPr/>
          <p:nvPr userDrawn="1"/>
        </p:nvSpPr>
        <p:spPr>
          <a:xfrm>
            <a:off x="0" y="6647937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C13D2B3-A320-4FAD-A5D0-926E285A7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22362"/>
            <a:ext cx="976247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≠">
            <a:extLst>
              <a:ext uri="{FF2B5EF4-FFF2-40B4-BE49-F238E27FC236}">
                <a16:creationId xmlns:a16="http://schemas.microsoft.com/office/drawing/2014/main" id="{BA5F00F5-20CF-4C9B-96AA-8B031AF99880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6639D-7B7E-492E-A9DF-051661869369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3" name="≠">
            <a:extLst>
              <a:ext uri="{FF2B5EF4-FFF2-40B4-BE49-F238E27FC236}">
                <a16:creationId xmlns:a16="http://schemas.microsoft.com/office/drawing/2014/main" id="{EC2C7B16-4CBF-3A04-2879-3BDB6A4320A0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F4B0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8D9CD8-A39A-DD25-54AB-F867A05F4615}"/>
              </a:ext>
            </a:extLst>
          </p:cNvPr>
          <p:cNvCxnSpPr/>
          <p:nvPr userDrawn="1"/>
        </p:nvCxnSpPr>
        <p:spPr>
          <a:xfrm>
            <a:off x="164947" y="885372"/>
            <a:ext cx="1184151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A9DC5C24-30D0-0513-D577-009F24A50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43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ground 1 &amp;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75F39B2-1437-BC0D-715B-8977961F7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301" b="2290"/>
          <a:stretch/>
        </p:blipFill>
        <p:spPr>
          <a:xfrm>
            <a:off x="7628941" y="1073767"/>
            <a:ext cx="4563059" cy="54552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44B2A1-0263-E44F-8CB6-10BC554D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9" y="210457"/>
            <a:ext cx="10515600" cy="516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3C3C3C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1" name="≠"/>
          <p:cNvSpPr/>
          <p:nvPr userDrawn="1"/>
        </p:nvSpPr>
        <p:spPr>
          <a:xfrm>
            <a:off x="0" y="6647937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C13D2B3-A320-4FAD-A5D0-926E285A7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22362"/>
            <a:ext cx="976247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≠">
            <a:extLst>
              <a:ext uri="{FF2B5EF4-FFF2-40B4-BE49-F238E27FC236}">
                <a16:creationId xmlns:a16="http://schemas.microsoft.com/office/drawing/2014/main" id="{BA5F00F5-20CF-4C9B-96AA-8B031AF99880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6639D-7B7E-492E-A9DF-051661869369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3" name="≠">
            <a:extLst>
              <a:ext uri="{FF2B5EF4-FFF2-40B4-BE49-F238E27FC236}">
                <a16:creationId xmlns:a16="http://schemas.microsoft.com/office/drawing/2014/main" id="{EC2C7B16-4CBF-3A04-2879-3BDB6A4320A0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rgbClr val="FF4B0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8D9CD8-A39A-DD25-54AB-F867A05F4615}"/>
              </a:ext>
            </a:extLst>
          </p:cNvPr>
          <p:cNvCxnSpPr/>
          <p:nvPr userDrawn="1"/>
        </p:nvCxnSpPr>
        <p:spPr>
          <a:xfrm>
            <a:off x="164947" y="885372"/>
            <a:ext cx="1184151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2FEB9F3C-4E5E-3158-39DC-D2563C0E81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31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2  &amp;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E3848BD5-F3CB-5E8C-C4C2-CE79834F6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543" b="27301"/>
          <a:stretch/>
        </p:blipFill>
        <p:spPr>
          <a:xfrm>
            <a:off x="0" y="3859888"/>
            <a:ext cx="2644861" cy="269080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2305C35-4093-0CD2-4AE9-6C0265AD6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957" r="16051"/>
          <a:stretch/>
        </p:blipFill>
        <p:spPr>
          <a:xfrm>
            <a:off x="10406590" y="882080"/>
            <a:ext cx="1785410" cy="18299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44B2A1-0263-E44F-8CB6-10BC554D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9" y="210457"/>
            <a:ext cx="10515600" cy="516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3C3C3C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1" name="≠"/>
          <p:cNvSpPr/>
          <p:nvPr userDrawn="1"/>
        </p:nvSpPr>
        <p:spPr>
          <a:xfrm>
            <a:off x="0" y="6657081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7A4929-7A15-4871-AF1F-8D7B32E1A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22362"/>
            <a:ext cx="976247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≠">
            <a:extLst>
              <a:ext uri="{FF2B5EF4-FFF2-40B4-BE49-F238E27FC236}">
                <a16:creationId xmlns:a16="http://schemas.microsoft.com/office/drawing/2014/main" id="{198EC43F-DB6A-4BF9-8B69-D9007846BEE6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ACE6C-2F1A-4370-A274-D6A5DE326968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4" name="≠">
            <a:extLst>
              <a:ext uri="{FF2B5EF4-FFF2-40B4-BE49-F238E27FC236}">
                <a16:creationId xmlns:a16="http://schemas.microsoft.com/office/drawing/2014/main" id="{DAE80098-A98E-6E58-E2CE-29D1D33FE2E4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D05A7C-EF48-DDBA-690A-6FA3A5FD9CFE}"/>
              </a:ext>
            </a:extLst>
          </p:cNvPr>
          <p:cNvCxnSpPr/>
          <p:nvPr userDrawn="1"/>
        </p:nvCxnSpPr>
        <p:spPr>
          <a:xfrm>
            <a:off x="164947" y="885372"/>
            <a:ext cx="1184151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D0AE0F49-A1DB-3233-4979-888E607DA4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7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ground 2  &amp;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D504EF8-13B3-E09E-365E-36D201DB0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591" t="23313"/>
          <a:stretch/>
        </p:blipFill>
        <p:spPr>
          <a:xfrm>
            <a:off x="1" y="885372"/>
            <a:ext cx="1969898" cy="214877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38C4251-AC5F-E634-9F26-4801339D7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758" b="21918"/>
          <a:stretch/>
        </p:blipFill>
        <p:spPr>
          <a:xfrm>
            <a:off x="10892765" y="5366187"/>
            <a:ext cx="1299235" cy="11628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44B2A1-0263-E44F-8CB6-10BC554D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9" y="210457"/>
            <a:ext cx="10515600" cy="516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3C3C3C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1" name="≠"/>
          <p:cNvSpPr/>
          <p:nvPr userDrawn="1"/>
        </p:nvSpPr>
        <p:spPr>
          <a:xfrm>
            <a:off x="0" y="6657081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7A4929-7A15-4871-AF1F-8D7B32E1A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22362"/>
            <a:ext cx="976247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≠">
            <a:extLst>
              <a:ext uri="{FF2B5EF4-FFF2-40B4-BE49-F238E27FC236}">
                <a16:creationId xmlns:a16="http://schemas.microsoft.com/office/drawing/2014/main" id="{198EC43F-DB6A-4BF9-8B69-D9007846BEE6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ACE6C-2F1A-4370-A274-D6A5DE326968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4" name="≠">
            <a:extLst>
              <a:ext uri="{FF2B5EF4-FFF2-40B4-BE49-F238E27FC236}">
                <a16:creationId xmlns:a16="http://schemas.microsoft.com/office/drawing/2014/main" id="{DAE80098-A98E-6E58-E2CE-29D1D33FE2E4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D05A7C-EF48-DDBA-690A-6FA3A5FD9CFE}"/>
              </a:ext>
            </a:extLst>
          </p:cNvPr>
          <p:cNvCxnSpPr/>
          <p:nvPr userDrawn="1"/>
        </p:nvCxnSpPr>
        <p:spPr>
          <a:xfrm>
            <a:off x="164947" y="885372"/>
            <a:ext cx="1184151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3105D9D5-BC5F-8C51-C094-20A38D72B3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8180"/>
          <a:stretch/>
        </p:blipFill>
        <p:spPr>
          <a:xfrm>
            <a:off x="11668445" y="4524323"/>
            <a:ext cx="532433" cy="74133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EAB5D49-12C9-D6C6-A589-3CD5420A440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92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ckground 2  &amp;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A75CF57-6A66-BF53-D683-4232C8FF0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26" b="22972"/>
          <a:stretch/>
        </p:blipFill>
        <p:spPr>
          <a:xfrm>
            <a:off x="10037619" y="3802948"/>
            <a:ext cx="2154382" cy="27260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44B2A1-0263-E44F-8CB6-10BC554D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9" y="210457"/>
            <a:ext cx="10515600" cy="516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solidFill>
                  <a:srgbClr val="3C3C3C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1" name="≠"/>
          <p:cNvSpPr/>
          <p:nvPr userDrawn="1"/>
        </p:nvSpPr>
        <p:spPr>
          <a:xfrm>
            <a:off x="0" y="6657081"/>
            <a:ext cx="12192000" cy="210063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000"/>
            </a:lvl1pPr>
          </a:lstStyle>
          <a:p>
            <a:endParaRPr sz="20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7A4929-7A15-4871-AF1F-8D7B32E1A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22362"/>
            <a:ext cx="976247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≠">
            <a:extLst>
              <a:ext uri="{FF2B5EF4-FFF2-40B4-BE49-F238E27FC236}">
                <a16:creationId xmlns:a16="http://schemas.microsoft.com/office/drawing/2014/main" id="{198EC43F-DB6A-4BF9-8B69-D9007846BEE6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ACE6C-2F1A-4370-A274-D6A5DE326968}"/>
              </a:ext>
            </a:extLst>
          </p:cNvPr>
          <p:cNvSpPr txBox="1"/>
          <p:nvPr userDrawn="1"/>
        </p:nvSpPr>
        <p:spPr>
          <a:xfrm>
            <a:off x="197603" y="6629535"/>
            <a:ext cx="1991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people · process · results</a:t>
            </a:r>
          </a:p>
        </p:txBody>
      </p:sp>
      <p:sp>
        <p:nvSpPr>
          <p:cNvPr id="4" name="≠">
            <a:extLst>
              <a:ext uri="{FF2B5EF4-FFF2-40B4-BE49-F238E27FC236}">
                <a16:creationId xmlns:a16="http://schemas.microsoft.com/office/drawing/2014/main" id="{DAE80098-A98E-6E58-E2CE-29D1D33FE2E4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D05A7C-EF48-DDBA-690A-6FA3A5FD9CFE}"/>
              </a:ext>
            </a:extLst>
          </p:cNvPr>
          <p:cNvCxnSpPr/>
          <p:nvPr userDrawn="1"/>
        </p:nvCxnSpPr>
        <p:spPr>
          <a:xfrm>
            <a:off x="164947" y="885372"/>
            <a:ext cx="1184151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941E4ED2-BB33-3BF3-E332-A64E349CB7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41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6B45D-B990-44F9-8F40-934BB304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790"/>
            <a:ext cx="8600342" cy="54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D9818-DDEF-4DFE-851B-966BEDF70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122362"/>
            <a:ext cx="9762478" cy="522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D70895-D254-4F16-AF36-187613C3E643}"/>
              </a:ext>
            </a:extLst>
          </p:cNvPr>
          <p:cNvCxnSpPr/>
          <p:nvPr userDrawn="1"/>
        </p:nvCxnSpPr>
        <p:spPr>
          <a:xfrm>
            <a:off x="0" y="6790490"/>
            <a:ext cx="12192000" cy="0"/>
          </a:xfrm>
          <a:prstGeom prst="line">
            <a:avLst/>
          </a:prstGeom>
          <a:ln w="130175">
            <a:solidFill>
              <a:srgbClr val="F56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≠">
            <a:extLst>
              <a:ext uri="{FF2B5EF4-FFF2-40B4-BE49-F238E27FC236}">
                <a16:creationId xmlns:a16="http://schemas.microsoft.com/office/drawing/2014/main" id="{D8EBF8A2-6262-4E99-9526-8AC89E976034}"/>
              </a:ext>
            </a:extLst>
          </p:cNvPr>
          <p:cNvSpPr/>
          <p:nvPr userDrawn="1"/>
        </p:nvSpPr>
        <p:spPr>
          <a:xfrm>
            <a:off x="0" y="6629535"/>
            <a:ext cx="12192000" cy="246221"/>
          </a:xfrm>
          <a:prstGeom prst="rect">
            <a:avLst/>
          </a:prstGeom>
          <a:solidFill>
            <a:srgbClr val="F56E2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/>
          </a:p>
        </p:txBody>
      </p:sp>
      <p:sp>
        <p:nvSpPr>
          <p:cNvPr id="10" name="≠">
            <a:extLst>
              <a:ext uri="{FF2B5EF4-FFF2-40B4-BE49-F238E27FC236}">
                <a16:creationId xmlns:a16="http://schemas.microsoft.com/office/drawing/2014/main" id="{6135FF12-B134-BBDE-3CB8-848BDA5E24AC}"/>
              </a:ext>
            </a:extLst>
          </p:cNvPr>
          <p:cNvSpPr/>
          <p:nvPr userDrawn="1"/>
        </p:nvSpPr>
        <p:spPr>
          <a:xfrm>
            <a:off x="0" y="6529007"/>
            <a:ext cx="12192000" cy="34674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lIns="45719" rIns="45719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4ED255-54B6-4EB1-11B2-8A0EBD0B88B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87379" y="340206"/>
            <a:ext cx="2385967" cy="3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3C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C3C3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C3C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C3C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3" Type="http://schemas.openxmlformats.org/officeDocument/2006/relationships/image" Target="../media/image100.png"/><Relationship Id="rId21" Type="http://schemas.openxmlformats.org/officeDocument/2006/relationships/image" Target="../media/image118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3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24" Type="http://schemas.openxmlformats.org/officeDocument/2006/relationships/image" Target="../media/image121.sv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10" Type="http://schemas.openxmlformats.org/officeDocument/2006/relationships/image" Target="../media/image107.svg"/><Relationship Id="rId19" Type="http://schemas.openxmlformats.org/officeDocument/2006/relationships/image" Target="../media/image116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Relationship Id="rId22" Type="http://schemas.openxmlformats.org/officeDocument/2006/relationships/image" Target="../media/image1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24.png"/><Relationship Id="rId7" Type="http://schemas.openxmlformats.org/officeDocument/2006/relationships/slide" Target="slide23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jp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28833-BA2D-4736-8F5A-A7C5417C3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028" y="1811607"/>
            <a:ext cx="11120417" cy="3134465"/>
          </a:xfrm>
        </p:spPr>
        <p:txBody>
          <a:bodyPr anchor="t"/>
          <a:lstStyle/>
          <a:p>
            <a:r>
              <a:rPr lang="nl-NL" dirty="0" err="1">
                <a:latin typeface="+mj-lt"/>
              </a:rPr>
              <a:t>Effective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process</a:t>
            </a:r>
            <a:r>
              <a:rPr lang="nl-NL" dirty="0">
                <a:latin typeface="+mj-lt"/>
              </a:rPr>
              <a:t> management</a:t>
            </a:r>
            <a:br>
              <a:rPr lang="nl-NL" sz="4800" dirty="0">
                <a:latin typeface="+mj-lt"/>
              </a:rPr>
            </a:br>
            <a:br>
              <a:rPr lang="nl-NL" sz="4800" dirty="0">
                <a:latin typeface="+mj-lt"/>
              </a:rPr>
            </a:br>
            <a:r>
              <a:rPr lang="nl-NL" sz="2800" dirty="0">
                <a:latin typeface="Lato Light" panose="020F0302020204030203" pitchFamily="34" charset="0"/>
              </a:rPr>
              <a:t>Ted Twaalfhoven</a:t>
            </a:r>
            <a:br>
              <a:rPr lang="nl-NL" sz="2800" b="0" dirty="0">
                <a:latin typeface="Lato Light" panose="020F0302020204030203" pitchFamily="34" charset="0"/>
              </a:rPr>
            </a:br>
            <a:r>
              <a:rPr lang="nl-NL" sz="2000" b="0" i="1" dirty="0" err="1">
                <a:latin typeface="Lato Light" panose="020F0302020204030203" pitchFamily="34" charset="0"/>
              </a:rPr>
              <a:t>founder</a:t>
            </a:r>
            <a:r>
              <a:rPr lang="nl-NL" sz="2000" b="0" i="1" dirty="0">
                <a:latin typeface="Lato Light" panose="020F0302020204030203" pitchFamily="34" charset="0"/>
              </a:rPr>
              <a:t> &amp; CEO</a:t>
            </a:r>
            <a:endParaRPr lang="nl-NL" sz="1400" b="0" i="1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3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1650-944E-43A9-B75B-2FB60E40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our process?</a:t>
            </a:r>
            <a:endParaRPr lang="nl-NL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244407C0-2541-488C-943E-6AD6519D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96" y="2029253"/>
            <a:ext cx="1220069" cy="122006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5146B5C-D20C-4F2F-9825-CA85F5F5D153}"/>
              </a:ext>
            </a:extLst>
          </p:cNvPr>
          <p:cNvSpPr txBox="1">
            <a:spLocks/>
          </p:cNvSpPr>
          <p:nvPr/>
        </p:nvSpPr>
        <p:spPr>
          <a:xfrm>
            <a:off x="924822" y="1451294"/>
            <a:ext cx="10515600" cy="4453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3C3C3C"/>
                </a:solidFill>
                <a:ea typeface="Verdana" panose="020B0604030504040204" pitchFamily="34" charset="0"/>
              </a:rPr>
              <a:t>THE HIDDEN FACTORY</a:t>
            </a:r>
            <a:endParaRPr lang="nl-NL" sz="3600" b="0" dirty="0">
              <a:solidFill>
                <a:srgbClr val="3C3C3C"/>
              </a:solidFill>
              <a:latin typeface="Lato Light" panose="020F0302020204030203" pitchFamily="34" charset="0"/>
              <a:ea typeface="Verdana" panose="020B060403050404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B344DF-A275-45BA-A190-BF7C8C6B5BCA}"/>
              </a:ext>
            </a:extLst>
          </p:cNvPr>
          <p:cNvSpPr/>
          <p:nvPr/>
        </p:nvSpPr>
        <p:spPr>
          <a:xfrm>
            <a:off x="448590" y="1326208"/>
            <a:ext cx="11117260" cy="4652128"/>
          </a:xfrm>
          <a:prstGeom prst="roundRect">
            <a:avLst/>
          </a:prstGeom>
          <a:noFill/>
          <a:ln w="38100">
            <a:solidFill>
              <a:srgbClr val="3C3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 descr="Athletic woman thumbs up smiling">
            <a:extLst>
              <a:ext uri="{FF2B5EF4-FFF2-40B4-BE49-F238E27FC236}">
                <a16:creationId xmlns:a16="http://schemas.microsoft.com/office/drawing/2014/main" id="{47BDED3F-F304-4F91-98BD-D6280B420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95"/>
          <a:stretch/>
        </p:blipFill>
        <p:spPr>
          <a:xfrm>
            <a:off x="3510528" y="2169632"/>
            <a:ext cx="968116" cy="9832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1BB25D-B4A2-4BDD-A77D-D822B91DA9FD}"/>
              </a:ext>
            </a:extLst>
          </p:cNvPr>
          <p:cNvSpPr/>
          <p:nvPr/>
        </p:nvSpPr>
        <p:spPr>
          <a:xfrm>
            <a:off x="1001687" y="2981739"/>
            <a:ext cx="1390212" cy="335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7A69F6-4AE6-AC22-3F89-251E157CC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487" y="2269707"/>
            <a:ext cx="1205412" cy="78310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A10988B-4456-D974-2272-37D92B0A7208}"/>
              </a:ext>
            </a:extLst>
          </p:cNvPr>
          <p:cNvSpPr/>
          <p:nvPr/>
        </p:nvSpPr>
        <p:spPr>
          <a:xfrm>
            <a:off x="1312861" y="5180057"/>
            <a:ext cx="8893228" cy="601187"/>
          </a:xfrm>
          <a:prstGeom prst="round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Sum of exceptions is often greater than the number in the happy flow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885EDA9-0548-876C-3E17-769FDA76E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87" y="3580601"/>
            <a:ext cx="8679935" cy="13265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7D99AB-B488-8BCD-85FF-EA8024048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1891" y="3522263"/>
            <a:ext cx="1666293" cy="124272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C51483B-65EB-4899-BAC8-C01860CC743F}"/>
              </a:ext>
            </a:extLst>
          </p:cNvPr>
          <p:cNvSpPr/>
          <p:nvPr/>
        </p:nvSpPr>
        <p:spPr>
          <a:xfrm>
            <a:off x="9681622" y="3404858"/>
            <a:ext cx="957805" cy="407558"/>
          </a:xfrm>
          <a:prstGeom prst="roundRect">
            <a:avLst/>
          </a:prstGeom>
          <a:noFill/>
          <a:ln w="57150">
            <a:solidFill>
              <a:srgbClr val="3C3C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ACEBB-9C63-9C85-3C77-054DC17A2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548" y="2206996"/>
            <a:ext cx="618359" cy="2396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1A6B41-A401-2D74-686E-2F3C018B48B8}"/>
              </a:ext>
            </a:extLst>
          </p:cNvPr>
          <p:cNvSpPr/>
          <p:nvPr/>
        </p:nvSpPr>
        <p:spPr>
          <a:xfrm>
            <a:off x="6980443" y="2090665"/>
            <a:ext cx="4079636" cy="9249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u="sng">
                <a:solidFill>
                  <a:srgbClr val="282828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In human centric organizations:</a:t>
            </a:r>
          </a:p>
          <a:p>
            <a:pPr algn="ctr"/>
            <a:r>
              <a:rPr lang="nl-NL">
                <a:solidFill>
                  <a:srgbClr val="282828"/>
                </a:solidFill>
                <a:latin typeface="Lato Light" panose="020F0302020204030203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Task instructions correct </a:t>
            </a:r>
            <a:br>
              <a:rPr lang="nl-NL">
                <a:solidFill>
                  <a:srgbClr val="282828"/>
                </a:solidFill>
                <a:latin typeface="Lato Light" panose="020F0302020204030203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l-NL">
                <a:solidFill>
                  <a:srgbClr val="282828"/>
                </a:solidFill>
                <a:latin typeface="Lato Light" panose="020F0302020204030203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for only 60-90% in each individual task</a:t>
            </a:r>
            <a:endParaRPr lang="nl-NL" dirty="0">
              <a:solidFill>
                <a:srgbClr val="282828"/>
              </a:solidFill>
              <a:latin typeface="Lato Light" panose="020F0302020204030203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FE35961-4E05-A621-4786-70B11B6BB962}"/>
              </a:ext>
            </a:extLst>
          </p:cNvPr>
          <p:cNvSpPr/>
          <p:nvPr/>
        </p:nvSpPr>
        <p:spPr>
          <a:xfrm>
            <a:off x="4447254" y="1888459"/>
            <a:ext cx="2452310" cy="1294121"/>
          </a:xfrm>
          <a:prstGeom prst="wedgeEllipseCallout">
            <a:avLst>
              <a:gd name="adj1" fmla="val -61452"/>
              <a:gd name="adj2" fmla="val -740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rgbClr val="3C3C3C"/>
                </a:solidFill>
              </a:rPr>
              <a:t>Don’t worry!</a:t>
            </a:r>
            <a:br>
              <a:rPr lang="en-US" sz="1400" i="1" dirty="0">
                <a:solidFill>
                  <a:srgbClr val="3C3C3C"/>
                </a:solidFill>
              </a:rPr>
            </a:br>
            <a:r>
              <a:rPr lang="en-US" sz="1400" i="1" dirty="0">
                <a:solidFill>
                  <a:srgbClr val="3C3C3C"/>
                </a:solidFill>
              </a:rPr>
              <a:t>I work here a long time already and know what to do !</a:t>
            </a:r>
            <a:endParaRPr lang="nl-NL" sz="1400" i="1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6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5" grpId="0" animBg="1"/>
      <p:bldP spid="21" grpId="0" animBg="1"/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E30E80-0B6D-4662-9A9E-773645A58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74" y="1170023"/>
            <a:ext cx="9980650" cy="3058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CAE04-4C6B-4E98-B2E2-C44DF2C0F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19" y="3469416"/>
            <a:ext cx="11366998" cy="313572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05970F-9710-4A16-99A4-60BB0362B06F}"/>
              </a:ext>
            </a:extLst>
          </p:cNvPr>
          <p:cNvSpPr txBox="1">
            <a:spLocks/>
          </p:cNvSpPr>
          <p:nvPr/>
        </p:nvSpPr>
        <p:spPr>
          <a:xfrm>
            <a:off x="354658" y="148180"/>
            <a:ext cx="10178715" cy="7188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b="0" dirty="0" err="1">
                <a:solidFill>
                  <a:srgbClr val="414141"/>
                </a:solidFill>
                <a:latin typeface="Lato Light" panose="020F0302020204030203" pitchFamily="34" charset="0"/>
                <a:ea typeface="Verdana" panose="020B0604030504040204" pitchFamily="34" charset="0"/>
              </a:rPr>
              <a:t>Transformation</a:t>
            </a:r>
            <a:r>
              <a:rPr lang="nl-NL" sz="2000" b="0" dirty="0">
                <a:solidFill>
                  <a:srgbClr val="414141"/>
                </a:solidFill>
                <a:latin typeface="Lato Light" panose="020F0302020204030203" pitchFamily="34" charset="0"/>
                <a:ea typeface="Verdana" panose="020B0604030504040204" pitchFamily="34" charset="0"/>
              </a:rPr>
              <a:t> project: City of Stichtse Vecht (NL)</a:t>
            </a:r>
          </a:p>
          <a:p>
            <a:pPr algn="l"/>
            <a:r>
              <a:rPr lang="nl-NL" sz="3600" dirty="0">
                <a:solidFill>
                  <a:srgbClr val="414141"/>
                </a:solidFill>
                <a:ea typeface="Verdana" panose="020B0604030504040204" pitchFamily="34" charset="0"/>
              </a:rPr>
              <a:t>Details of </a:t>
            </a:r>
            <a:r>
              <a:rPr lang="nl-NL" sz="3600" dirty="0" err="1">
                <a:solidFill>
                  <a:srgbClr val="414141"/>
                </a:solidFill>
                <a:ea typeface="Verdana" panose="020B0604030504040204" pitchFamily="34" charset="0"/>
              </a:rPr>
              <a:t>exceptions</a:t>
            </a:r>
            <a:r>
              <a:rPr lang="nl-NL" sz="3600" dirty="0">
                <a:solidFill>
                  <a:srgbClr val="414141"/>
                </a:solidFill>
                <a:ea typeface="Verdana" panose="020B0604030504040204" pitchFamily="34" charset="0"/>
              </a:rPr>
              <a:t> must </a:t>
            </a:r>
            <a:r>
              <a:rPr lang="nl-NL" sz="3600" dirty="0" err="1">
                <a:solidFill>
                  <a:srgbClr val="414141"/>
                </a:solidFill>
                <a:ea typeface="Verdana" panose="020B0604030504040204" pitchFamily="34" charset="0"/>
              </a:rPr>
              <a:t>be</a:t>
            </a:r>
            <a:r>
              <a:rPr lang="nl-NL" sz="3600" dirty="0">
                <a:solidFill>
                  <a:srgbClr val="414141"/>
                </a:solidFill>
                <a:ea typeface="Verdana" panose="020B0604030504040204" pitchFamily="34" charset="0"/>
              </a:rPr>
              <a:t> </a:t>
            </a:r>
            <a:r>
              <a:rPr lang="nl-NL" sz="3600" dirty="0" err="1">
                <a:solidFill>
                  <a:srgbClr val="414141"/>
                </a:solidFill>
                <a:ea typeface="Verdana" panose="020B0604030504040204" pitchFamily="34" charset="0"/>
              </a:rPr>
              <a:t>known</a:t>
            </a:r>
            <a:br>
              <a:rPr lang="nl-NL" sz="2800" dirty="0">
                <a:solidFill>
                  <a:srgbClr val="414141"/>
                </a:solidFill>
                <a:ea typeface="Verdana" panose="020B0604030504040204" pitchFamily="34" charset="0"/>
              </a:rPr>
            </a:br>
            <a:endParaRPr lang="nl-NL" sz="2800" b="0" dirty="0">
              <a:solidFill>
                <a:srgbClr val="414141"/>
              </a:solidFill>
              <a:latin typeface="Lato Light" panose="020F0302020204030203" pitchFamily="34" charset="0"/>
              <a:ea typeface="Verdan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8EA2DE-7D4D-4DD3-8E43-2A6D0D87FBE5}"/>
              </a:ext>
            </a:extLst>
          </p:cNvPr>
          <p:cNvSpPr/>
          <p:nvPr/>
        </p:nvSpPr>
        <p:spPr>
          <a:xfrm>
            <a:off x="7461729" y="2311064"/>
            <a:ext cx="869950" cy="831850"/>
          </a:xfrm>
          <a:prstGeom prst="ellipse">
            <a:avLst/>
          </a:prstGeom>
          <a:noFill/>
          <a:ln w="57150">
            <a:solidFill>
              <a:srgbClr val="F16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B10BFC-5F08-4E93-BB66-03FDCFE9B8BE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7362696" y="3021092"/>
            <a:ext cx="226434" cy="693995"/>
          </a:xfrm>
          <a:prstGeom prst="straightConnector1">
            <a:avLst/>
          </a:prstGeom>
          <a:ln w="57150">
            <a:solidFill>
              <a:srgbClr val="F16E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7814201-0B5E-466C-BBFB-B50B08102278}"/>
              </a:ext>
            </a:extLst>
          </p:cNvPr>
          <p:cNvSpPr/>
          <p:nvPr/>
        </p:nvSpPr>
        <p:spPr>
          <a:xfrm>
            <a:off x="3681676" y="3795916"/>
            <a:ext cx="7939668" cy="2482721"/>
          </a:xfrm>
          <a:prstGeom prst="rect">
            <a:avLst/>
          </a:prstGeom>
          <a:noFill/>
          <a:ln w="38100">
            <a:solidFill>
              <a:srgbClr val="F16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2FCC48-36FC-4040-92B2-D16A2BBC0ADA}"/>
              </a:ext>
            </a:extLst>
          </p:cNvPr>
          <p:cNvSpPr/>
          <p:nvPr/>
        </p:nvSpPr>
        <p:spPr>
          <a:xfrm>
            <a:off x="5009041" y="2334540"/>
            <a:ext cx="869950" cy="831850"/>
          </a:xfrm>
          <a:prstGeom prst="ellipse">
            <a:avLst/>
          </a:prstGeom>
          <a:noFill/>
          <a:ln w="57150">
            <a:solidFill>
              <a:srgbClr val="F16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095715-6EE2-4366-BD26-3B91D30E96AA}"/>
              </a:ext>
            </a:extLst>
          </p:cNvPr>
          <p:cNvSpPr/>
          <p:nvPr/>
        </p:nvSpPr>
        <p:spPr>
          <a:xfrm>
            <a:off x="3314719" y="2828731"/>
            <a:ext cx="869950" cy="831850"/>
          </a:xfrm>
          <a:prstGeom prst="ellipse">
            <a:avLst/>
          </a:prstGeom>
          <a:noFill/>
          <a:ln w="57150">
            <a:solidFill>
              <a:srgbClr val="F16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9" grpId="0" animBg="1"/>
      <p:bldP spid="9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52E6D9-CBD4-458C-B7E3-194E66625F30}"/>
              </a:ext>
            </a:extLst>
          </p:cNvPr>
          <p:cNvSpPr txBox="1">
            <a:spLocks/>
          </p:cNvSpPr>
          <p:nvPr/>
        </p:nvSpPr>
        <p:spPr>
          <a:xfrm>
            <a:off x="267051" y="234297"/>
            <a:ext cx="8684975" cy="7710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0" dirty="0">
                <a:solidFill>
                  <a:srgbClr val="282828"/>
                </a:solidFill>
              </a:rPr>
              <a:t>Building Self Service in complaints process; city of Venlo (NL) </a:t>
            </a:r>
            <a:br>
              <a:rPr lang="en-GB" sz="2000" b="0" dirty="0">
                <a:solidFill>
                  <a:srgbClr val="282828"/>
                </a:solidFill>
              </a:rPr>
            </a:br>
            <a:r>
              <a:rPr lang="en-GB" sz="3600" dirty="0">
                <a:solidFill>
                  <a:srgbClr val="282828"/>
                </a:solidFill>
              </a:rPr>
              <a:t>Team involvement: first explore &amp; improve</a:t>
            </a:r>
            <a:endParaRPr lang="en-GB" sz="2800" b="0" dirty="0">
              <a:solidFill>
                <a:srgbClr val="282828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3A2D16-9BED-4EA1-AD79-60682022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780" y="1205511"/>
            <a:ext cx="6587347" cy="4940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8C851D-B884-4EF3-BDFF-651CE6092DFD}"/>
              </a:ext>
            </a:extLst>
          </p:cNvPr>
          <p:cNvSpPr txBox="1"/>
          <p:nvPr/>
        </p:nvSpPr>
        <p:spPr>
          <a:xfrm>
            <a:off x="57406" y="1932718"/>
            <a:ext cx="5346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rgbClr val="282828"/>
                </a:solidFill>
                <a:latin typeface="+mn-lt"/>
              </a:rPr>
              <a:t>Team scored each activity in current situation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1ABDDA-29A2-1334-6339-4572AFF79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0" y="2448779"/>
            <a:ext cx="3609154" cy="11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D3FC7C-5B50-43BF-B31D-985B4E208C54}"/>
              </a:ext>
            </a:extLst>
          </p:cNvPr>
          <p:cNvSpPr txBox="1">
            <a:spLocks/>
          </p:cNvSpPr>
          <p:nvPr/>
        </p:nvSpPr>
        <p:spPr>
          <a:xfrm>
            <a:off x="336640" y="-100810"/>
            <a:ext cx="9428747" cy="1212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0" dirty="0">
                <a:solidFill>
                  <a:srgbClr val="414141"/>
                </a:solidFill>
                <a:ea typeface="Verdana" panose="020B0604030504040204" pitchFamily="34" charset="0"/>
              </a:rPr>
              <a:t>The Engage Process Platform</a:t>
            </a:r>
          </a:p>
          <a:p>
            <a:pPr algn="l"/>
            <a:r>
              <a:rPr lang="en-US" sz="3600" dirty="0">
                <a:solidFill>
                  <a:srgbClr val="414141"/>
                </a:solidFill>
                <a:ea typeface="Verdana" panose="020B0604030504040204" pitchFamily="34" charset="0"/>
              </a:rPr>
              <a:t>Designed for people empowerment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31EA14-518E-413C-B52E-058272640DC7}"/>
              </a:ext>
            </a:extLst>
          </p:cNvPr>
          <p:cNvSpPr/>
          <p:nvPr/>
        </p:nvSpPr>
        <p:spPr>
          <a:xfrm>
            <a:off x="1376692" y="1442585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Workshop</a:t>
            </a:r>
          </a:p>
          <a:p>
            <a:pPr algn="ctr"/>
            <a:r>
              <a:rPr lang="en-US" sz="1200" dirty="0">
                <a:solidFill>
                  <a:srgbClr val="282828"/>
                </a:solidFill>
              </a:rPr>
              <a:t>1 single screen</a:t>
            </a:r>
            <a:endParaRPr lang="nl-NL" sz="1200" dirty="0">
              <a:solidFill>
                <a:srgbClr val="282828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5D99D3-F944-45FF-A851-861102CC86EB}"/>
              </a:ext>
            </a:extLst>
          </p:cNvPr>
          <p:cNvSpPr/>
          <p:nvPr/>
        </p:nvSpPr>
        <p:spPr>
          <a:xfrm>
            <a:off x="3683957" y="1442585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Intuitive </a:t>
            </a:r>
            <a:r>
              <a:rPr lang="en-US" sz="1700" b="1" dirty="0">
                <a:solidFill>
                  <a:srgbClr val="282828"/>
                </a:solidFill>
                <a:ea typeface="PT Sans" panose="020B0503020203020204" pitchFamily="34" charset="0"/>
              </a:rPr>
              <a:t> icons</a:t>
            </a:r>
            <a:endParaRPr lang="en-US" sz="1700" b="1" dirty="0">
              <a:solidFill>
                <a:srgbClr val="282828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E8E2F63-F1FF-4C01-A062-0F47B5FAF0E1}"/>
              </a:ext>
            </a:extLst>
          </p:cNvPr>
          <p:cNvSpPr/>
          <p:nvPr/>
        </p:nvSpPr>
        <p:spPr>
          <a:xfrm>
            <a:off x="5991222" y="1442585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Automatic</a:t>
            </a:r>
          </a:p>
          <a:p>
            <a:pPr algn="ctr"/>
            <a:r>
              <a:rPr lang="en-US" sz="1600" dirty="0">
                <a:solidFill>
                  <a:srgbClr val="282828"/>
                </a:solidFill>
              </a:rPr>
              <a:t>Process design</a:t>
            </a:r>
            <a:endParaRPr lang="nl-NL" sz="1600" dirty="0">
              <a:solidFill>
                <a:srgbClr val="282828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2D8ED0-474D-477E-BD02-D0781AA07775}"/>
              </a:ext>
            </a:extLst>
          </p:cNvPr>
          <p:cNvSpPr/>
          <p:nvPr/>
        </p:nvSpPr>
        <p:spPr>
          <a:xfrm>
            <a:off x="8298488" y="2770985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Value-Added </a:t>
            </a:r>
          </a:p>
          <a:p>
            <a:pPr algn="ctr"/>
            <a:r>
              <a:rPr lang="en-US" sz="1700" b="1" dirty="0">
                <a:solidFill>
                  <a:srgbClr val="282828"/>
                </a:solidFill>
              </a:rPr>
              <a:t>or not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F4477E-E8DD-4430-A9DF-8F549EE17D23}"/>
              </a:ext>
            </a:extLst>
          </p:cNvPr>
          <p:cNvSpPr/>
          <p:nvPr/>
        </p:nvSpPr>
        <p:spPr>
          <a:xfrm>
            <a:off x="5991221" y="2772181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Evaluate/</a:t>
            </a:r>
          </a:p>
          <a:p>
            <a:pPr algn="ctr"/>
            <a:r>
              <a:rPr lang="en-US" sz="1700" b="1" dirty="0">
                <a:solidFill>
                  <a:srgbClr val="282828"/>
                </a:solidFill>
              </a:rPr>
              <a:t>Calculate</a:t>
            </a:r>
          </a:p>
          <a:p>
            <a:pPr algn="ctr"/>
            <a:r>
              <a:rPr lang="en-US" sz="1600" dirty="0">
                <a:solidFill>
                  <a:srgbClr val="282828"/>
                </a:solidFill>
              </a:rPr>
              <a:t>Results &amp; Awareness</a:t>
            </a:r>
            <a:endParaRPr lang="nl-NL" sz="1600" dirty="0">
              <a:solidFill>
                <a:srgbClr val="282828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DC82D41-7418-4555-B318-094D921BBDE7}"/>
              </a:ext>
            </a:extLst>
          </p:cNvPr>
          <p:cNvSpPr/>
          <p:nvPr/>
        </p:nvSpPr>
        <p:spPr>
          <a:xfrm>
            <a:off x="3683957" y="2772181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Swim Lanes</a:t>
            </a:r>
            <a:br>
              <a:rPr lang="en-US" sz="1700" b="1" dirty="0">
                <a:solidFill>
                  <a:srgbClr val="282828"/>
                </a:solidFill>
              </a:rPr>
            </a:br>
            <a:r>
              <a:rPr lang="en-US" sz="1200" dirty="0" err="1">
                <a:solidFill>
                  <a:srgbClr val="282828"/>
                </a:solidFill>
              </a:rPr>
              <a:t>SwitchView</a:t>
            </a:r>
            <a:r>
              <a:rPr lang="en-US" sz="1200" dirty="0">
                <a:solidFill>
                  <a:srgbClr val="282828"/>
                </a:solidFill>
              </a:rPr>
              <a:t>®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2EE56A-BB07-481B-925D-2850458D25D2}"/>
              </a:ext>
            </a:extLst>
          </p:cNvPr>
          <p:cNvSpPr/>
          <p:nvPr/>
        </p:nvSpPr>
        <p:spPr>
          <a:xfrm>
            <a:off x="1376691" y="2772181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Detail</a:t>
            </a:r>
            <a:br>
              <a:rPr lang="en-US" sz="1700" b="1" dirty="0">
                <a:solidFill>
                  <a:srgbClr val="282828"/>
                </a:solidFill>
              </a:rPr>
            </a:br>
            <a:r>
              <a:rPr lang="en-US" sz="1200" dirty="0">
                <a:solidFill>
                  <a:srgbClr val="282828"/>
                </a:solidFill>
              </a:rPr>
              <a:t>Show/Hide®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0DD072-FEDF-44AF-BE12-49D097FA5591}"/>
              </a:ext>
            </a:extLst>
          </p:cNvPr>
          <p:cNvSpPr/>
          <p:nvPr/>
        </p:nvSpPr>
        <p:spPr>
          <a:xfrm>
            <a:off x="3683957" y="4101777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700" b="1" dirty="0">
                <a:solidFill>
                  <a:srgbClr val="282828"/>
                </a:solidFill>
              </a:rPr>
              <a:t>Handbook</a:t>
            </a:r>
          </a:p>
          <a:p>
            <a:pPr lvl="0" algn="ctr"/>
            <a:r>
              <a:rPr lang="en-US" sz="1600" dirty="0">
                <a:solidFill>
                  <a:srgbClr val="282828"/>
                </a:solidFill>
              </a:rPr>
              <a:t>Instant </a:t>
            </a:r>
          </a:p>
          <a:p>
            <a:pPr lvl="0" algn="ctr"/>
            <a:r>
              <a:rPr lang="en-US" sz="1600" b="1" dirty="0" err="1">
                <a:solidFill>
                  <a:srgbClr val="282828"/>
                </a:solidFill>
              </a:rPr>
              <a:t>StepView</a:t>
            </a:r>
            <a:r>
              <a:rPr lang="en-US" sz="1600" dirty="0">
                <a:solidFill>
                  <a:srgbClr val="282828"/>
                </a:solidFill>
              </a:rPr>
              <a:t>® details</a:t>
            </a:r>
            <a:endParaRPr lang="nl-NL" sz="1600" dirty="0">
              <a:solidFill>
                <a:srgbClr val="282828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713BBA-28FA-400A-AF93-6BFA6C0F0DDA}"/>
              </a:ext>
            </a:extLst>
          </p:cNvPr>
          <p:cNvSpPr/>
          <p:nvPr/>
        </p:nvSpPr>
        <p:spPr>
          <a:xfrm>
            <a:off x="1376691" y="4101777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82828"/>
                </a:solidFill>
              </a:rPr>
              <a:t>Findings</a:t>
            </a:r>
            <a:endParaRPr lang="en-US" sz="1600" b="1" dirty="0">
              <a:solidFill>
                <a:srgbClr val="282828"/>
              </a:solidFill>
            </a:endParaRPr>
          </a:p>
          <a:p>
            <a:pPr algn="ctr"/>
            <a:r>
              <a:rPr lang="en-US" sz="1600" dirty="0">
                <a:solidFill>
                  <a:srgbClr val="282828"/>
                </a:solidFill>
              </a:rPr>
              <a:t>From suggestions</a:t>
            </a:r>
          </a:p>
          <a:p>
            <a:pPr algn="ctr"/>
            <a:r>
              <a:rPr lang="en-US" sz="1600" dirty="0">
                <a:solidFill>
                  <a:srgbClr val="282828"/>
                </a:solidFill>
              </a:rPr>
              <a:t>to Actions</a:t>
            </a:r>
            <a:endParaRPr lang="nl-NL" sz="1600" dirty="0">
              <a:solidFill>
                <a:srgbClr val="282828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1AF9D2-0C2D-4048-A004-8E4BC981D1D2}"/>
              </a:ext>
            </a:extLst>
          </p:cNvPr>
          <p:cNvSpPr/>
          <p:nvPr/>
        </p:nvSpPr>
        <p:spPr>
          <a:xfrm>
            <a:off x="5991220" y="4101777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82828"/>
                </a:solidFill>
              </a:rPr>
              <a:t>Feedback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Continuous improvement</a:t>
            </a:r>
            <a:endParaRPr lang="nl-NL" sz="1400" dirty="0">
              <a:solidFill>
                <a:srgbClr val="282828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146D9ED-E302-45CC-A9B5-4E2C7CE4EBE9}"/>
              </a:ext>
            </a:extLst>
          </p:cNvPr>
          <p:cNvSpPr/>
          <p:nvPr/>
        </p:nvSpPr>
        <p:spPr>
          <a:xfrm>
            <a:off x="8298488" y="4101777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Reports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Create, save &amp; run Reports (GDPR, Risk, Efficiency, etc.)</a:t>
            </a:r>
            <a:endParaRPr lang="nl-NL" sz="1400" dirty="0">
              <a:solidFill>
                <a:srgbClr val="282828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B7D499B-7AA4-4369-959A-8438D188DD1A}"/>
              </a:ext>
            </a:extLst>
          </p:cNvPr>
          <p:cNvSpPr/>
          <p:nvPr/>
        </p:nvSpPr>
        <p:spPr>
          <a:xfrm>
            <a:off x="8298488" y="1442585"/>
            <a:ext cx="1992071" cy="1142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Tables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Central database for data fields</a:t>
            </a:r>
            <a:endParaRPr lang="nl-NL" sz="1400" dirty="0">
              <a:solidFill>
                <a:srgbClr val="282828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B93DA5-5843-6A05-FBF0-E5A1822B36EB}"/>
              </a:ext>
            </a:extLst>
          </p:cNvPr>
          <p:cNvSpPr/>
          <p:nvPr/>
        </p:nvSpPr>
        <p:spPr>
          <a:xfrm>
            <a:off x="3201174" y="5448159"/>
            <a:ext cx="5789651" cy="6227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282828"/>
                </a:solidFill>
              </a:rPr>
              <a:t>SaaS – </a:t>
            </a:r>
            <a:r>
              <a:rPr lang="en-US" sz="1600" dirty="0">
                <a:solidFill>
                  <a:srgbClr val="282828"/>
                </a:solidFill>
              </a:rPr>
              <a:t>Instantly up and running</a:t>
            </a:r>
            <a:endParaRPr lang="nl-NL" sz="1600" dirty="0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7">
            <a:extLst>
              <a:ext uri="{FF2B5EF4-FFF2-40B4-BE49-F238E27FC236}">
                <a16:creationId xmlns:a16="http://schemas.microsoft.com/office/drawing/2014/main" id="{C38D520D-BFAB-4E97-9F2C-04B68BAF51C6}"/>
              </a:ext>
            </a:extLst>
          </p:cNvPr>
          <p:cNvSpPr/>
          <p:nvPr/>
        </p:nvSpPr>
        <p:spPr>
          <a:xfrm>
            <a:off x="1" y="1558728"/>
            <a:ext cx="12191999" cy="4563194"/>
          </a:xfrm>
          <a:prstGeom prst="rect">
            <a:avLst/>
          </a:prstGeom>
          <a:solidFill>
            <a:srgbClr val="E6E6E6"/>
          </a:solidFill>
          <a:ln w="12700">
            <a:noFill/>
            <a:miter/>
          </a:ln>
        </p:spPr>
        <p:txBody>
          <a:bodyPr lIns="45719" rIns="45719" anchor="b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nl-NL" sz="1800" b="0" i="0" u="none" strike="noStrike" kern="0" cap="none" spc="0" normalizeH="0" baseline="0" dirty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Lato" panose="020F0502020204030203" pitchFamily="34" charset="0"/>
                <a:ea typeface="Verdana" panose="020B0604030504040204" pitchFamily="34" charset="0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3D69289E-97CB-4128-8314-A126192716FC}"/>
              </a:ext>
            </a:extLst>
          </p:cNvPr>
          <p:cNvSpPr/>
          <p:nvPr/>
        </p:nvSpPr>
        <p:spPr>
          <a:xfrm>
            <a:off x="4803462" y="2727692"/>
            <a:ext cx="2295728" cy="1021695"/>
          </a:xfrm>
          <a:prstGeom prst="roundRect">
            <a:avLst/>
          </a:prstGeom>
          <a:solidFill>
            <a:srgbClr val="145F5B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Viewer</a:t>
            </a:r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D7DEC48-E9CA-4864-BDAE-6D523B326C51}"/>
              </a:ext>
            </a:extLst>
          </p:cNvPr>
          <p:cNvSpPr/>
          <p:nvPr/>
        </p:nvSpPr>
        <p:spPr>
          <a:xfrm>
            <a:off x="7984810" y="2714599"/>
            <a:ext cx="2295728" cy="1021695"/>
          </a:xfrm>
          <a:prstGeom prst="roundRect">
            <a:avLst/>
          </a:prstGeom>
          <a:solidFill>
            <a:srgbClr val="44467E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Teamboard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75AE5-C271-45E2-AEDB-27AE307A8A39}"/>
              </a:ext>
            </a:extLst>
          </p:cNvPr>
          <p:cNvSpPr txBox="1"/>
          <p:nvPr/>
        </p:nvSpPr>
        <p:spPr>
          <a:xfrm>
            <a:off x="2501166" y="266876"/>
            <a:ext cx="6943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282828"/>
                </a:solidFill>
                <a:latin typeface="+mj-lt"/>
              </a:rPr>
              <a:t>Engage Process Platform</a:t>
            </a: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76E16687-A163-4D67-9775-568A62B977F8}"/>
              </a:ext>
            </a:extLst>
          </p:cNvPr>
          <p:cNvSpPr/>
          <p:nvPr/>
        </p:nvSpPr>
        <p:spPr>
          <a:xfrm>
            <a:off x="1622115" y="2714599"/>
            <a:ext cx="2295727" cy="1021695"/>
          </a:xfrm>
          <a:prstGeom prst="roundRect">
            <a:avLst/>
          </a:prstGeom>
          <a:solidFill>
            <a:srgbClr val="004B78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Modeler</a:t>
            </a:r>
            <a:endParaRPr kumimoji="0" lang="nl-NL" sz="20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Verdana"/>
              <a:sym typeface="Verdana"/>
            </a:endParaRP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7AE67007-3B0E-4D95-B10A-0ECD25DE13BD}"/>
              </a:ext>
            </a:extLst>
          </p:cNvPr>
          <p:cNvSpPr/>
          <p:nvPr/>
        </p:nvSpPr>
        <p:spPr>
          <a:xfrm>
            <a:off x="1890822" y="3948759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Brainstorm</a:t>
            </a:r>
          </a:p>
        </p:txBody>
      </p:sp>
      <p:sp>
        <p:nvSpPr>
          <p:cNvPr id="58" name="Rectangle">
            <a:extLst>
              <a:ext uri="{FF2B5EF4-FFF2-40B4-BE49-F238E27FC236}">
                <a16:creationId xmlns:a16="http://schemas.microsoft.com/office/drawing/2014/main" id="{0DDF62F6-7F90-4897-AEF3-C4D027E5A3E7}"/>
              </a:ext>
            </a:extLst>
          </p:cNvPr>
          <p:cNvSpPr/>
          <p:nvPr/>
        </p:nvSpPr>
        <p:spPr>
          <a:xfrm>
            <a:off x="3702774" y="3944059"/>
            <a:ext cx="1170433" cy="351710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Feedback</a:t>
            </a:r>
          </a:p>
        </p:txBody>
      </p:sp>
      <p:sp>
        <p:nvSpPr>
          <p:cNvPr id="39" name="Rectangle">
            <a:extLst>
              <a:ext uri="{FF2B5EF4-FFF2-40B4-BE49-F238E27FC236}">
                <a16:creationId xmlns:a16="http://schemas.microsoft.com/office/drawing/2014/main" id="{19D991EC-1C10-4C06-9826-4DF0E2F01476}"/>
              </a:ext>
            </a:extLst>
          </p:cNvPr>
          <p:cNvSpPr/>
          <p:nvPr/>
        </p:nvSpPr>
        <p:spPr>
          <a:xfrm>
            <a:off x="5574362" y="3948759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Publisher</a:t>
            </a:r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A046C60B-A670-48A8-8C18-C95CC368CFD9}"/>
              </a:ext>
            </a:extLst>
          </p:cNvPr>
          <p:cNvSpPr/>
          <p:nvPr/>
        </p:nvSpPr>
        <p:spPr>
          <a:xfrm>
            <a:off x="5543744" y="4448209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Tables</a:t>
            </a:r>
            <a:endParaRPr kumimoji="0" lang="nl-NL" sz="11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Verdana"/>
              <a:sym typeface="Verdana"/>
            </a:endParaRPr>
          </a:p>
        </p:txBody>
      </p:sp>
      <p:sp>
        <p:nvSpPr>
          <p:cNvPr id="40" name="Rectangle">
            <a:extLst>
              <a:ext uri="{FF2B5EF4-FFF2-40B4-BE49-F238E27FC236}">
                <a16:creationId xmlns:a16="http://schemas.microsoft.com/office/drawing/2014/main" id="{FB810021-5E95-453C-9DCF-233AFA1ABAE6}"/>
              </a:ext>
            </a:extLst>
          </p:cNvPr>
          <p:cNvSpPr/>
          <p:nvPr/>
        </p:nvSpPr>
        <p:spPr>
          <a:xfrm>
            <a:off x="9198268" y="4448209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Autorisation</a:t>
            </a:r>
            <a:endParaRPr kumimoji="0" lang="nl-NL" sz="11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Verdana"/>
              <a:sym typeface="Verdana"/>
            </a:endParaRPr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id="{643F77B7-FAF6-4CF2-8D9D-08CD5918FF1F}"/>
              </a:ext>
            </a:extLst>
          </p:cNvPr>
          <p:cNvSpPr/>
          <p:nvPr/>
        </p:nvSpPr>
        <p:spPr>
          <a:xfrm>
            <a:off x="9198267" y="3948759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Upload</a:t>
            </a:r>
          </a:p>
        </p:txBody>
      </p:sp>
      <p:sp>
        <p:nvSpPr>
          <p:cNvPr id="54" name="Rectangle">
            <a:extLst>
              <a:ext uri="{FF2B5EF4-FFF2-40B4-BE49-F238E27FC236}">
                <a16:creationId xmlns:a16="http://schemas.microsoft.com/office/drawing/2014/main" id="{AB87221E-105B-403B-AEE5-93F38D54ECAE}"/>
              </a:ext>
            </a:extLst>
          </p:cNvPr>
          <p:cNvSpPr/>
          <p:nvPr/>
        </p:nvSpPr>
        <p:spPr>
          <a:xfrm>
            <a:off x="3716482" y="4448209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Reports</a:t>
            </a:r>
            <a:endParaRPr kumimoji="0" lang="nl-NL" sz="11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Verdana"/>
              <a:sym typeface="Verdana"/>
            </a:endParaRPr>
          </a:p>
        </p:txBody>
      </p:sp>
      <p:sp>
        <p:nvSpPr>
          <p:cNvPr id="45" name="Rectangle">
            <a:extLst>
              <a:ext uri="{FF2B5EF4-FFF2-40B4-BE49-F238E27FC236}">
                <a16:creationId xmlns:a16="http://schemas.microsoft.com/office/drawing/2014/main" id="{755148A1-968E-4849-8F31-3380B9906D58}"/>
              </a:ext>
            </a:extLst>
          </p:cNvPr>
          <p:cNvSpPr/>
          <p:nvPr/>
        </p:nvSpPr>
        <p:spPr>
          <a:xfrm>
            <a:off x="7386314" y="3938033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Approval</a:t>
            </a:r>
            <a:endParaRPr kumimoji="0" lang="nl-NL" sz="11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Verdana"/>
              <a:sym typeface="Verdana"/>
            </a:endParaRP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C7BF8D0-BA05-F5C7-351E-892E330B85F6}"/>
              </a:ext>
            </a:extLst>
          </p:cNvPr>
          <p:cNvSpPr/>
          <p:nvPr/>
        </p:nvSpPr>
        <p:spPr>
          <a:xfrm>
            <a:off x="7371006" y="4448209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Knowledge </a:t>
            </a:r>
            <a:r>
              <a:rPr lang="nl-NL" sz="1100" b="1" kern="0" dirty="0">
                <a:solidFill>
                  <a:srgbClr val="FFFFFF"/>
                </a:solidFill>
                <a:latin typeface="+mj-lt"/>
                <a:ea typeface="Verdana"/>
                <a:sym typeface="Verdana"/>
              </a:rPr>
              <a:t>C</a:t>
            </a:r>
            <a:r>
              <a:rPr kumimoji="0" lang="nl-NL" sz="11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entre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0463D13B-2676-56E2-14D9-E8B594558C8B}"/>
              </a:ext>
            </a:extLst>
          </p:cNvPr>
          <p:cNvSpPr/>
          <p:nvPr/>
        </p:nvSpPr>
        <p:spPr>
          <a:xfrm>
            <a:off x="1889220" y="4448209"/>
            <a:ext cx="1110797" cy="357736"/>
          </a:xfrm>
          <a:prstGeom prst="roundRect">
            <a:avLst/>
          </a:prstGeom>
          <a:solidFill>
            <a:srgbClr val="3C3C3C"/>
          </a:solidFill>
          <a:ln w="38100" cap="flat">
            <a:noFill/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FFFFFF"/>
                </a:solidFill>
              </a:defRPr>
            </a:pPr>
            <a:r>
              <a:rPr kumimoji="0" lang="nl-NL" sz="1100" b="1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/>
                <a:sym typeface="Verdana"/>
              </a:rPr>
              <a:t>Findings</a:t>
            </a:r>
            <a:endParaRPr kumimoji="0" lang="nl-NL" sz="11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Verdana"/>
              <a:sym typeface="Verdana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E0A6F65-26D3-E67B-11C8-F1BB11BD2495}"/>
              </a:ext>
            </a:extLst>
          </p:cNvPr>
          <p:cNvSpPr/>
          <p:nvPr/>
        </p:nvSpPr>
        <p:spPr>
          <a:xfrm>
            <a:off x="2074144" y="1120967"/>
            <a:ext cx="1391672" cy="1305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1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>
                <a:solidFill>
                  <a:srgbClr val="414141"/>
                </a:solidFill>
              </a:rPr>
              <a:t>Workshop</a:t>
            </a:r>
          </a:p>
          <a:p>
            <a:pPr algn="ctr"/>
            <a:r>
              <a:rPr lang="nl-NL" sz="1050" dirty="0" err="1">
                <a:solidFill>
                  <a:srgbClr val="414141"/>
                </a:solidFill>
              </a:rPr>
              <a:t>Explore</a:t>
            </a:r>
            <a:endParaRPr lang="nl-NL" sz="1050" dirty="0">
              <a:solidFill>
                <a:srgbClr val="414141"/>
              </a:solidFill>
            </a:endParaRPr>
          </a:p>
          <a:p>
            <a:pPr algn="ctr"/>
            <a:r>
              <a:rPr lang="nl-NL" sz="1050" dirty="0" err="1">
                <a:solidFill>
                  <a:srgbClr val="414141"/>
                </a:solidFill>
              </a:rPr>
              <a:t>Discuss</a:t>
            </a:r>
            <a:endParaRPr lang="nl-NL" sz="1050" dirty="0">
              <a:solidFill>
                <a:srgbClr val="414141"/>
              </a:solidFill>
            </a:endParaRPr>
          </a:p>
          <a:p>
            <a:pPr algn="ctr"/>
            <a:r>
              <a:rPr lang="nl-NL" sz="1050" dirty="0" err="1">
                <a:solidFill>
                  <a:srgbClr val="414141"/>
                </a:solidFill>
              </a:rPr>
              <a:t>Improve</a:t>
            </a:r>
            <a:endParaRPr lang="nl-NL" sz="1050" dirty="0">
              <a:solidFill>
                <a:srgbClr val="414141"/>
              </a:solidFill>
            </a:endParaRPr>
          </a:p>
          <a:p>
            <a:pPr algn="ctr"/>
            <a:r>
              <a:rPr lang="nl-NL" sz="1050" dirty="0" err="1">
                <a:solidFill>
                  <a:srgbClr val="414141"/>
                </a:solidFill>
              </a:rPr>
              <a:t>Enrich</a:t>
            </a:r>
            <a:endParaRPr lang="nl-NL" sz="1050" dirty="0">
              <a:solidFill>
                <a:srgbClr val="414141"/>
              </a:solidFill>
            </a:endParaRPr>
          </a:p>
          <a:p>
            <a:pPr algn="ctr"/>
            <a:r>
              <a:rPr lang="nl-NL" sz="1050" dirty="0" err="1">
                <a:solidFill>
                  <a:srgbClr val="414141"/>
                </a:solidFill>
              </a:rPr>
              <a:t>Layout</a:t>
            </a:r>
            <a:endParaRPr lang="nl-NL" sz="1050" dirty="0">
              <a:solidFill>
                <a:srgbClr val="414141"/>
              </a:solidFill>
            </a:endParaRP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DC4D9006-DA6D-191D-18DA-0835A3CD7BDE}"/>
              </a:ext>
            </a:extLst>
          </p:cNvPr>
          <p:cNvSpPr/>
          <p:nvPr/>
        </p:nvSpPr>
        <p:spPr>
          <a:xfrm>
            <a:off x="5255490" y="1120966"/>
            <a:ext cx="1391672" cy="1305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1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>
                <a:solidFill>
                  <a:srgbClr val="414141"/>
                </a:solidFill>
              </a:rPr>
              <a:t>Browser </a:t>
            </a:r>
            <a:r>
              <a:rPr lang="nl-NL" sz="1050" dirty="0" err="1">
                <a:solidFill>
                  <a:srgbClr val="414141"/>
                </a:solidFill>
              </a:rPr>
              <a:t>based</a:t>
            </a:r>
            <a:r>
              <a:rPr lang="nl-NL" sz="1050" dirty="0">
                <a:solidFill>
                  <a:srgbClr val="414141"/>
                </a:solidFill>
              </a:rPr>
              <a:t> </a:t>
            </a:r>
            <a:r>
              <a:rPr lang="nl-NL" sz="1050" dirty="0" err="1">
                <a:solidFill>
                  <a:srgbClr val="414141"/>
                </a:solidFill>
              </a:rPr>
              <a:t>process</a:t>
            </a:r>
            <a:r>
              <a:rPr lang="nl-NL" sz="1050" dirty="0">
                <a:solidFill>
                  <a:srgbClr val="414141"/>
                </a:solidFill>
              </a:rPr>
              <a:t> </a:t>
            </a:r>
            <a:r>
              <a:rPr lang="nl-NL" sz="1050" dirty="0" err="1">
                <a:solidFill>
                  <a:srgbClr val="414141"/>
                </a:solidFill>
              </a:rPr>
              <a:t>handbook</a:t>
            </a:r>
            <a:r>
              <a:rPr lang="nl-NL" sz="1050" dirty="0">
                <a:solidFill>
                  <a:srgbClr val="414141"/>
                </a:solidFill>
              </a:rPr>
              <a:t> Real-time from Modeler</a:t>
            </a:r>
          </a:p>
        </p:txBody>
      </p:sp>
      <p:sp>
        <p:nvSpPr>
          <p:cNvPr id="16" name="Rectangle 36">
            <a:extLst>
              <a:ext uri="{FF2B5EF4-FFF2-40B4-BE49-F238E27FC236}">
                <a16:creationId xmlns:a16="http://schemas.microsoft.com/office/drawing/2014/main" id="{CB421B7B-DD75-B930-D457-7223214872C5}"/>
              </a:ext>
            </a:extLst>
          </p:cNvPr>
          <p:cNvSpPr/>
          <p:nvPr/>
        </p:nvSpPr>
        <p:spPr>
          <a:xfrm>
            <a:off x="8436837" y="1120966"/>
            <a:ext cx="1391672" cy="1305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1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>
                <a:solidFill>
                  <a:srgbClr val="414141"/>
                </a:solidFill>
              </a:rPr>
              <a:t>“Scrumboard” </a:t>
            </a:r>
            <a:r>
              <a:rPr lang="nl-NL" sz="1050" dirty="0" err="1">
                <a:solidFill>
                  <a:srgbClr val="414141"/>
                </a:solidFill>
              </a:rPr>
              <a:t>for</a:t>
            </a:r>
            <a:r>
              <a:rPr lang="nl-NL" sz="1050" dirty="0">
                <a:solidFill>
                  <a:srgbClr val="414141"/>
                </a:solidFill>
              </a:rPr>
              <a:t> </a:t>
            </a:r>
            <a:r>
              <a:rPr lang="nl-NL" sz="1050" dirty="0" err="1">
                <a:solidFill>
                  <a:srgbClr val="414141"/>
                </a:solidFill>
              </a:rPr>
              <a:t>flexible</a:t>
            </a:r>
            <a:r>
              <a:rPr lang="nl-NL" sz="1050" dirty="0">
                <a:solidFill>
                  <a:srgbClr val="414141"/>
                </a:solidFill>
              </a:rPr>
              <a:t> </a:t>
            </a:r>
            <a:r>
              <a:rPr lang="nl-NL" sz="1050" dirty="0" err="1">
                <a:solidFill>
                  <a:srgbClr val="414141"/>
                </a:solidFill>
              </a:rPr>
              <a:t>tasks</a:t>
            </a:r>
            <a:endParaRPr lang="nl-NL" sz="1050" dirty="0">
              <a:solidFill>
                <a:srgbClr val="414141"/>
              </a:solidFill>
            </a:endParaRPr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AF1ACF11-9726-E51F-0472-3F86960F0A63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769980" y="2426218"/>
            <a:ext cx="0" cy="274719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1">
            <a:extLst>
              <a:ext uri="{FF2B5EF4-FFF2-40B4-BE49-F238E27FC236}">
                <a16:creationId xmlns:a16="http://schemas.microsoft.com/office/drawing/2014/main" id="{2C5E2267-DF18-3D76-D5C3-B3A95DAA2180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951326" y="2426218"/>
            <a:ext cx="1" cy="287812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2">
            <a:extLst>
              <a:ext uri="{FF2B5EF4-FFF2-40B4-BE49-F238E27FC236}">
                <a16:creationId xmlns:a16="http://schemas.microsoft.com/office/drawing/2014/main" id="{9DA74B4B-8066-E461-8FE6-74D4749CFCF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9132673" y="2426218"/>
            <a:ext cx="2" cy="274719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6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2F87F47-A797-45C0-A86F-124EA6144C35}"/>
              </a:ext>
            </a:extLst>
          </p:cNvPr>
          <p:cNvSpPr txBox="1"/>
          <p:nvPr/>
        </p:nvSpPr>
        <p:spPr>
          <a:xfrm>
            <a:off x="2355698" y="1470551"/>
            <a:ext cx="196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MODULES</a:t>
            </a:r>
            <a:endParaRPr lang="nl-NL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F75AF-57B8-42E2-ACC4-E312BD634829}"/>
              </a:ext>
            </a:extLst>
          </p:cNvPr>
          <p:cNvSpPr txBox="1"/>
          <p:nvPr/>
        </p:nvSpPr>
        <p:spPr>
          <a:xfrm>
            <a:off x="8082324" y="1470551"/>
            <a:ext cx="2456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THEMES / GOALS</a:t>
            </a:r>
            <a:endParaRPr lang="nl-NL" b="1" dirty="0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4213CAC0-B5D6-4E12-8EE4-5EC6C8AC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314" y="1961235"/>
            <a:ext cx="5918018" cy="284792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932E577-F6A1-4B56-9069-F2668D3EF4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59685" y="375263"/>
            <a:ext cx="9739313" cy="457200"/>
          </a:xfrm>
        </p:spPr>
        <p:txBody>
          <a:bodyPr/>
          <a:lstStyle/>
          <a:p>
            <a:pPr algn="l"/>
            <a:r>
              <a:rPr lang="en-US" sz="2800" dirty="0"/>
              <a:t>CONFIGURATIONS: </a:t>
            </a:r>
            <a:r>
              <a:rPr lang="en-US" sz="2800" b="0" dirty="0"/>
              <a:t>Address</a:t>
            </a:r>
            <a:r>
              <a:rPr lang="en-US" sz="2800" dirty="0"/>
              <a:t> themes </a:t>
            </a:r>
            <a:r>
              <a:rPr lang="en-US" sz="2800" b="0" dirty="0"/>
              <a:t>from</a:t>
            </a:r>
            <a:r>
              <a:rPr lang="en-US" sz="2800" dirty="0"/>
              <a:t> in-control </a:t>
            </a:r>
            <a:r>
              <a:rPr lang="en-US" sz="2800" b="0" dirty="0"/>
              <a:t>platform</a:t>
            </a:r>
            <a:endParaRPr lang="nl-NL" sz="2400" b="0" i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31FD0F-CE15-3678-2741-9A3EAB794AAE}"/>
              </a:ext>
            </a:extLst>
          </p:cNvPr>
          <p:cNvSpPr/>
          <p:nvPr/>
        </p:nvSpPr>
        <p:spPr>
          <a:xfrm>
            <a:off x="325527" y="5151712"/>
            <a:ext cx="5906488" cy="64380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82828"/>
                </a:solidFill>
                <a:latin typeface="+mj-lt"/>
              </a:rPr>
              <a:t>PROCESS PLATFORM</a:t>
            </a:r>
            <a:endParaRPr lang="nl-NL" sz="1600" dirty="0">
              <a:solidFill>
                <a:srgbClr val="282828"/>
              </a:solidFill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B0FE1F-FCDF-2DE1-CE56-6391328B9F77}"/>
              </a:ext>
            </a:extLst>
          </p:cNvPr>
          <p:cNvSpPr/>
          <p:nvPr/>
        </p:nvSpPr>
        <p:spPr>
          <a:xfrm>
            <a:off x="6542195" y="1961235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Cost Savings</a:t>
            </a:r>
            <a:endParaRPr lang="nl-NL" sz="1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AECF62-8CEE-D90F-B4BF-8702999B0CD4}"/>
              </a:ext>
            </a:extLst>
          </p:cNvPr>
          <p:cNvSpPr/>
          <p:nvPr/>
        </p:nvSpPr>
        <p:spPr>
          <a:xfrm>
            <a:off x="6542195" y="2550802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Service Redesign</a:t>
            </a:r>
            <a:endParaRPr lang="nl-NL" sz="1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720617-7E2B-FA11-DBDA-C0512A85FF3D}"/>
              </a:ext>
            </a:extLst>
          </p:cNvPr>
          <p:cNvSpPr/>
          <p:nvPr/>
        </p:nvSpPr>
        <p:spPr>
          <a:xfrm>
            <a:off x="6542195" y="3729936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Benefits </a:t>
            </a:r>
            <a:r>
              <a:rPr lang="en-US" sz="1600" dirty="0" err="1"/>
              <a:t>Realisation</a:t>
            </a:r>
            <a:endParaRPr lang="nl-NL" sz="16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5F0F899-56D5-A6A0-89D3-C33B328462DD}"/>
              </a:ext>
            </a:extLst>
          </p:cNvPr>
          <p:cNvSpPr/>
          <p:nvPr/>
        </p:nvSpPr>
        <p:spPr>
          <a:xfrm>
            <a:off x="6542195" y="3140369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Automation / Robotics</a:t>
            </a:r>
            <a:endParaRPr lang="nl-NL" sz="16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CCB2D9-4C90-ED57-6DE6-66386DF258D5}"/>
              </a:ext>
            </a:extLst>
          </p:cNvPr>
          <p:cNvSpPr/>
          <p:nvPr/>
        </p:nvSpPr>
        <p:spPr>
          <a:xfrm>
            <a:off x="9290471" y="4319503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Operational Excellence</a:t>
            </a:r>
            <a:endParaRPr lang="nl-NL" sz="16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799BF91-9F58-7E05-48C1-1B40E52BDBE2}"/>
              </a:ext>
            </a:extLst>
          </p:cNvPr>
          <p:cNvSpPr/>
          <p:nvPr/>
        </p:nvSpPr>
        <p:spPr>
          <a:xfrm>
            <a:off x="9290471" y="3729936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Handbook, </a:t>
            </a:r>
            <a:br>
              <a:rPr lang="en-US" sz="1600" dirty="0"/>
            </a:br>
            <a:r>
              <a:rPr lang="en-US" sz="1600" dirty="0"/>
              <a:t>Knowledge Base</a:t>
            </a:r>
            <a:endParaRPr lang="nl-NL" sz="16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67D85B7-0C10-9B55-E02B-33F634D8BE13}"/>
              </a:ext>
            </a:extLst>
          </p:cNvPr>
          <p:cNvSpPr/>
          <p:nvPr/>
        </p:nvSpPr>
        <p:spPr>
          <a:xfrm>
            <a:off x="9290473" y="2550802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Certification</a:t>
            </a:r>
            <a:endParaRPr lang="nl-NL" sz="16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53FA291-4F01-8506-72D0-FEBE03CEF5F1}"/>
              </a:ext>
            </a:extLst>
          </p:cNvPr>
          <p:cNvSpPr/>
          <p:nvPr/>
        </p:nvSpPr>
        <p:spPr>
          <a:xfrm>
            <a:off x="6542195" y="4319504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Merger / Outsourcing</a:t>
            </a:r>
            <a:endParaRPr lang="nl-NL" sz="16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9C0C88D-CF33-F3D5-A358-90F8EDA8D0C6}"/>
              </a:ext>
            </a:extLst>
          </p:cNvPr>
          <p:cNvSpPr/>
          <p:nvPr/>
        </p:nvSpPr>
        <p:spPr>
          <a:xfrm>
            <a:off x="9290472" y="3140369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Identity Access</a:t>
            </a:r>
            <a:endParaRPr lang="nl-NL" sz="16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6AAA99F-35D3-B299-2951-1478D09E7A9B}"/>
              </a:ext>
            </a:extLst>
          </p:cNvPr>
          <p:cNvSpPr/>
          <p:nvPr/>
        </p:nvSpPr>
        <p:spPr>
          <a:xfrm>
            <a:off x="9290470" y="1961235"/>
            <a:ext cx="2542437" cy="469418"/>
          </a:xfrm>
          <a:prstGeom prst="roundRect">
            <a:avLst/>
          </a:prstGeom>
          <a:solidFill>
            <a:srgbClr val="20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Compliance / GDPR</a:t>
            </a:r>
            <a:endParaRPr lang="nl-NL" sz="16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9911B66-AFCF-2B7A-27C1-5B41CEFDF1EB}"/>
              </a:ext>
            </a:extLst>
          </p:cNvPr>
          <p:cNvSpPr/>
          <p:nvPr/>
        </p:nvSpPr>
        <p:spPr>
          <a:xfrm>
            <a:off x="6542195" y="1972551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Cost Savings</a:t>
            </a:r>
            <a:endParaRPr lang="nl-NL" sz="160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B329444B-14B1-31F9-5620-7A48FF319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322" y="3163907"/>
            <a:ext cx="2870620" cy="50539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D51EF67-CEEC-DD7F-A9B9-A79FE3F85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314" y="3739927"/>
            <a:ext cx="2870627" cy="50539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367F59E-267A-3561-5EED-DBC7E1A714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4724" y="3148906"/>
            <a:ext cx="2870620" cy="505391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B255B7E7-F6E3-8E1D-1A34-230789FA6D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32051" y="1961235"/>
            <a:ext cx="2854285" cy="50251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6011FCC-02A0-8711-F9A4-180E1333234B}"/>
              </a:ext>
            </a:extLst>
          </p:cNvPr>
          <p:cNvSpPr/>
          <p:nvPr/>
        </p:nvSpPr>
        <p:spPr>
          <a:xfrm>
            <a:off x="6539579" y="2550802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Service Redesign</a:t>
            </a:r>
            <a:endParaRPr lang="nl-NL" sz="1600" dirty="0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811ED235-0FF9-0DAA-316F-FCB819A1D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9090" y="1944294"/>
            <a:ext cx="2886236" cy="50814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1941299-C9D7-C116-5285-F79A0269F5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2033" y="4284820"/>
            <a:ext cx="2863292" cy="50410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23DB3788-EC60-32A5-A890-ED569B6CCF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29436" y="4284820"/>
            <a:ext cx="2863292" cy="50410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A1D7484-DCC5-F67B-8DAF-34ACA57BA23F}"/>
              </a:ext>
            </a:extLst>
          </p:cNvPr>
          <p:cNvGrpSpPr/>
          <p:nvPr/>
        </p:nvGrpSpPr>
        <p:grpSpPr>
          <a:xfrm>
            <a:off x="3429436" y="2546859"/>
            <a:ext cx="2854285" cy="502515"/>
            <a:chOff x="3150991" y="2576891"/>
            <a:chExt cx="2854285" cy="502515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46E385AE-9D01-D7BC-E52D-3BA39F77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50991" y="2576891"/>
              <a:ext cx="2854285" cy="502515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24660C0-3808-CDBE-3558-33A9D71E5892}"/>
                </a:ext>
              </a:extLst>
            </p:cNvPr>
            <p:cNvSpPr/>
            <p:nvPr/>
          </p:nvSpPr>
          <p:spPr>
            <a:xfrm>
              <a:off x="4091233" y="2658359"/>
              <a:ext cx="1423447" cy="353505"/>
            </a:xfrm>
            <a:prstGeom prst="rect">
              <a:avLst/>
            </a:prstGeom>
            <a:solidFill>
              <a:srgbClr val="BCD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Process Handbook </a:t>
              </a:r>
            </a:p>
            <a:p>
              <a:r>
                <a:rPr lang="en-US" sz="1000" b="1" dirty="0">
                  <a:solidFill>
                    <a:schemeClr val="tx1"/>
                  </a:solidFill>
                </a:rPr>
                <a:t>&amp; Viewer</a:t>
              </a:r>
              <a:endParaRPr lang="nl-NL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0199BDC-B802-3B4B-E84D-57C3408A517E}"/>
              </a:ext>
            </a:extLst>
          </p:cNvPr>
          <p:cNvSpPr/>
          <p:nvPr/>
        </p:nvSpPr>
        <p:spPr>
          <a:xfrm>
            <a:off x="6539579" y="3140369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Automation / Robotics</a:t>
            </a:r>
            <a:endParaRPr lang="nl-NL" sz="1600" dirty="0"/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0EFB0FAA-F987-C524-F8A7-0B6FFB6A8F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9090" y="1944294"/>
            <a:ext cx="2886236" cy="50814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C8647F3-D1DF-5103-93A8-9FCDFB78FB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2108" y="3137590"/>
            <a:ext cx="2870620" cy="505391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2BD17013-8183-E754-90F9-117244DF7A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9435" y="1949919"/>
            <a:ext cx="2854285" cy="502515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CA7CD8-F826-CEB7-72F6-4E8A4253AFCC}"/>
              </a:ext>
            </a:extLst>
          </p:cNvPr>
          <p:cNvSpPr/>
          <p:nvPr/>
        </p:nvSpPr>
        <p:spPr>
          <a:xfrm>
            <a:off x="6536963" y="3729936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Benefits </a:t>
            </a:r>
            <a:r>
              <a:rPr lang="en-US" sz="1600" dirty="0" err="1"/>
              <a:t>Realisation</a:t>
            </a:r>
            <a:endParaRPr lang="nl-NL" sz="1600" dirty="0"/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4BE81401-79BE-7D9C-635C-55C89DB7B7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6474" y="1944294"/>
            <a:ext cx="2886236" cy="50814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F64870A1-ECBA-3B85-FD8E-442D62439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082" y="3728611"/>
            <a:ext cx="2870627" cy="50539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89A61007-DF71-F826-0D00-BC33517ADA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9417" y="4284820"/>
            <a:ext cx="2863292" cy="504101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F0AFB0F-60FD-1C80-036C-871A7166B9EF}"/>
              </a:ext>
            </a:extLst>
          </p:cNvPr>
          <p:cNvGrpSpPr/>
          <p:nvPr/>
        </p:nvGrpSpPr>
        <p:grpSpPr>
          <a:xfrm>
            <a:off x="3426820" y="2546859"/>
            <a:ext cx="2854285" cy="502515"/>
            <a:chOff x="3150991" y="2576891"/>
            <a:chExt cx="2854285" cy="502515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07FAAA45-89F0-5C65-B1C2-44866B65C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50991" y="2576891"/>
              <a:ext cx="2854285" cy="502515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1B691B3-E2EB-647D-3B38-90D6C6B41F53}"/>
                </a:ext>
              </a:extLst>
            </p:cNvPr>
            <p:cNvSpPr/>
            <p:nvPr/>
          </p:nvSpPr>
          <p:spPr>
            <a:xfrm>
              <a:off x="4091233" y="2658359"/>
              <a:ext cx="1423447" cy="353505"/>
            </a:xfrm>
            <a:prstGeom prst="rect">
              <a:avLst/>
            </a:prstGeom>
            <a:solidFill>
              <a:srgbClr val="BCD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Process Handbook </a:t>
              </a:r>
            </a:p>
            <a:p>
              <a:r>
                <a:rPr lang="en-US" sz="1000" b="1" dirty="0">
                  <a:solidFill>
                    <a:schemeClr val="tx1"/>
                  </a:solidFill>
                </a:rPr>
                <a:t>&amp; Viewer</a:t>
              </a:r>
              <a:endParaRPr lang="nl-NL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1263D7-D26C-9722-D6C5-1C66AE169AC7}"/>
              </a:ext>
            </a:extLst>
          </p:cNvPr>
          <p:cNvSpPr/>
          <p:nvPr/>
        </p:nvSpPr>
        <p:spPr>
          <a:xfrm>
            <a:off x="6547833" y="4319503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Merger / Outsourcing</a:t>
            </a:r>
            <a:endParaRPr lang="nl-NL" sz="1600" dirty="0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19F6EFF8-8CA7-D5B6-2136-28634C7B27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90287" y="2546972"/>
            <a:ext cx="2854285" cy="502515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77B7B065-F1C5-9B66-BE16-1C7DF7AFF4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287" y="4284819"/>
            <a:ext cx="2863292" cy="50410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57B36AC4-536D-C722-6386-562C09358F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37690" y="3726513"/>
            <a:ext cx="2863292" cy="504101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D97139CD-4945-201C-8822-590AEF10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37689" y="1949918"/>
            <a:ext cx="2854285" cy="502515"/>
          </a:xfrm>
          <a:prstGeom prst="rect">
            <a:avLst/>
          </a:prstGeom>
        </p:spPr>
      </p:pic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391BCCB-79CD-82A9-EA75-D9E523BA0D2A}"/>
              </a:ext>
            </a:extLst>
          </p:cNvPr>
          <p:cNvSpPr/>
          <p:nvPr/>
        </p:nvSpPr>
        <p:spPr>
          <a:xfrm>
            <a:off x="9296112" y="1965066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Compliance / GDPR</a:t>
            </a:r>
            <a:endParaRPr lang="nl-NL" sz="1600" dirty="0"/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A15F037F-6253-E30C-99FB-365F03DF55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287" y="4301328"/>
            <a:ext cx="2863292" cy="504101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910841F1-F649-B98E-42DC-5732E0B91B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30362" y="3154098"/>
            <a:ext cx="2870620" cy="505391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7DA70EDF-B24F-7EF9-6395-885F10C14C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37689" y="1966427"/>
            <a:ext cx="2854285" cy="502515"/>
          </a:xfrm>
          <a:prstGeom prst="rect">
            <a:avLst/>
          </a:prstGeom>
        </p:spPr>
      </p:pic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A82F48E-8AA7-3398-911A-0AADC6E86927}"/>
              </a:ext>
            </a:extLst>
          </p:cNvPr>
          <p:cNvSpPr/>
          <p:nvPr/>
        </p:nvSpPr>
        <p:spPr>
          <a:xfrm>
            <a:off x="9290470" y="2557833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Certification</a:t>
            </a:r>
            <a:endParaRPr lang="nl-NL" sz="1600" dirty="0"/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0C789D5D-62C2-1938-94CD-C7C74D4D768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4646" y="2554004"/>
            <a:ext cx="2854285" cy="50251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2A59B0E9-8EF9-19B2-B264-4C2CC26F55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311" y="3735642"/>
            <a:ext cx="2870627" cy="505392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2B7810E-145C-5CFA-2AF8-041B315AE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32049" y="4291851"/>
            <a:ext cx="2863292" cy="504101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F721FF7E-06FF-C422-7417-A989F971AF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32049" y="3733545"/>
            <a:ext cx="2863292" cy="504101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624CBD7B-199D-A231-B8FD-1C1B347CC896}"/>
              </a:ext>
            </a:extLst>
          </p:cNvPr>
          <p:cNvSpPr/>
          <p:nvPr/>
        </p:nvSpPr>
        <p:spPr>
          <a:xfrm>
            <a:off x="9296110" y="3142964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Identity Access</a:t>
            </a:r>
            <a:endParaRPr lang="nl-NL" sz="1600" dirty="0"/>
          </a:p>
        </p:txBody>
      </p:sp>
      <p:pic>
        <p:nvPicPr>
          <p:cNvPr id="103" name="Graphic 102">
            <a:extLst>
              <a:ext uri="{FF2B5EF4-FFF2-40B4-BE49-F238E27FC236}">
                <a16:creationId xmlns:a16="http://schemas.microsoft.com/office/drawing/2014/main" id="{896BF6B8-C908-3C89-0858-7E53196D08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90287" y="2549568"/>
            <a:ext cx="2854285" cy="502515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9876F406-7235-675D-F950-DFC4937195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287" y="4287415"/>
            <a:ext cx="2863292" cy="504101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FF6A494A-348D-206F-EB5F-B68EF2D9CF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37689" y="1952514"/>
            <a:ext cx="2854285" cy="502515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E5D130E4-7EF5-0DD7-E61D-46F909A75BDB}"/>
              </a:ext>
            </a:extLst>
          </p:cNvPr>
          <p:cNvSpPr/>
          <p:nvPr/>
        </p:nvSpPr>
        <p:spPr>
          <a:xfrm>
            <a:off x="9284827" y="3726513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Handbook, </a:t>
            </a:r>
            <a:br>
              <a:rPr lang="en-US" sz="1600" dirty="0"/>
            </a:br>
            <a:r>
              <a:rPr lang="en-US" sz="1600" dirty="0"/>
              <a:t>Knowledge Base</a:t>
            </a:r>
            <a:endParaRPr lang="nl-NL" sz="1600" dirty="0"/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88D0B4F-80CB-9F85-7C19-321E0CFD52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9005" y="2543550"/>
            <a:ext cx="2854285" cy="502515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FB91A150-4AE9-01CE-4469-7CC9DDC195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9005" y="4281397"/>
            <a:ext cx="2863292" cy="504101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5837D60-2AF3-45F5-C5EC-06B26A988D61}"/>
              </a:ext>
            </a:extLst>
          </p:cNvPr>
          <p:cNvGrpSpPr/>
          <p:nvPr/>
        </p:nvGrpSpPr>
        <p:grpSpPr>
          <a:xfrm>
            <a:off x="3426408" y="2543436"/>
            <a:ext cx="2854285" cy="502515"/>
            <a:chOff x="3150991" y="2576891"/>
            <a:chExt cx="2854285" cy="502515"/>
          </a:xfrm>
        </p:grpSpPr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1E5DAA9E-53F6-61A5-ABDD-1BDD155FA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50991" y="2576891"/>
              <a:ext cx="2854285" cy="502515"/>
            </a:xfrm>
            <a:prstGeom prst="rect">
              <a:avLst/>
            </a:prstGeom>
          </p:spPr>
        </p:pic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03A7074-FD6E-902C-6D5F-731EBC3D6982}"/>
                </a:ext>
              </a:extLst>
            </p:cNvPr>
            <p:cNvSpPr/>
            <p:nvPr/>
          </p:nvSpPr>
          <p:spPr>
            <a:xfrm>
              <a:off x="4091233" y="2658359"/>
              <a:ext cx="1423447" cy="353505"/>
            </a:xfrm>
            <a:prstGeom prst="rect">
              <a:avLst/>
            </a:prstGeom>
            <a:solidFill>
              <a:srgbClr val="BCD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Process Handbook </a:t>
              </a:r>
            </a:p>
            <a:p>
              <a:r>
                <a:rPr lang="en-US" sz="1000" b="1" dirty="0">
                  <a:solidFill>
                    <a:schemeClr val="tx1"/>
                  </a:solidFill>
                </a:rPr>
                <a:t>&amp; Viewer</a:t>
              </a:r>
              <a:endParaRPr lang="nl-NL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0AB8159-A55D-860E-1CBF-069CC6B7D8D1}"/>
              </a:ext>
            </a:extLst>
          </p:cNvPr>
          <p:cNvSpPr/>
          <p:nvPr/>
        </p:nvSpPr>
        <p:spPr>
          <a:xfrm>
            <a:off x="9287440" y="4320633"/>
            <a:ext cx="2542437" cy="4694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Operational Excellence</a:t>
            </a:r>
            <a:endParaRPr lang="nl-NL" sz="1600" dirty="0"/>
          </a:p>
        </p:txBody>
      </p:sp>
      <p:pic>
        <p:nvPicPr>
          <p:cNvPr id="113" name="Graphic 112">
            <a:extLst>
              <a:ext uri="{FF2B5EF4-FFF2-40B4-BE49-F238E27FC236}">
                <a16:creationId xmlns:a16="http://schemas.microsoft.com/office/drawing/2014/main" id="{809589B0-F303-2FD4-7298-4F0D7802E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291" y="3153721"/>
            <a:ext cx="2870620" cy="505391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A61B1AE8-2947-8964-39BB-76211FD33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4283" y="3729741"/>
            <a:ext cx="2870627" cy="505392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B37B7DDC-2484-D1B9-410F-050988B6DD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29021" y="3727644"/>
            <a:ext cx="2863292" cy="504101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6FE69D98-2087-09CE-731F-4411DDCA46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1693" y="3138720"/>
            <a:ext cx="2870620" cy="505391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0C96BFD1-FCD0-8B38-62E4-AC1577F96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9020" y="1951049"/>
            <a:ext cx="2854285" cy="502515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586A4E30-B5B1-705D-AEC8-881689661AFB}"/>
              </a:ext>
            </a:extLst>
          </p:cNvPr>
          <p:cNvSpPr/>
          <p:nvPr/>
        </p:nvSpPr>
        <p:spPr>
          <a:xfrm>
            <a:off x="325527" y="1470551"/>
            <a:ext cx="6025136" cy="3492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697AF38-3FBF-3398-BC57-7B9F9F9063F3}"/>
              </a:ext>
            </a:extLst>
          </p:cNvPr>
          <p:cNvSpPr/>
          <p:nvPr/>
        </p:nvSpPr>
        <p:spPr>
          <a:xfrm>
            <a:off x="6365614" y="1582430"/>
            <a:ext cx="5618967" cy="3492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6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7" grpId="0" animBg="1"/>
      <p:bldP spid="47" grpId="1" animBg="1"/>
      <p:bldP spid="54" grpId="0" animBg="1"/>
      <p:bldP spid="54" grpId="1" animBg="1"/>
      <p:bldP spid="67" grpId="0" animBg="1"/>
      <p:bldP spid="67" grpId="1" animBg="1"/>
      <p:bldP spid="76" grpId="0" animBg="1"/>
      <p:bldP spid="76" grpId="1" animBg="1"/>
      <p:bldP spid="90" grpId="0" animBg="1"/>
      <p:bldP spid="90" grpId="1" animBg="1"/>
      <p:bldP spid="97" grpId="0" animBg="1"/>
      <p:bldP spid="97" grpId="1" animBg="1"/>
      <p:bldP spid="102" grpId="0" animBg="1"/>
      <p:bldP spid="102" grpId="1" animBg="1"/>
      <p:bldP spid="106" grpId="0" animBg="1"/>
      <p:bldP spid="106" grpId="1" animBg="1"/>
      <p:bldP spid="112" grpId="0" animBg="1"/>
      <p:bldP spid="112" grpId="1" animBg="1"/>
      <p:bldP spid="118" grpId="0" animBg="1"/>
      <p:bldP spid="1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FF0A7B8-80F1-8BAE-804E-1F8351C3FEFF}"/>
              </a:ext>
            </a:extLst>
          </p:cNvPr>
          <p:cNvSpPr/>
          <p:nvPr/>
        </p:nvSpPr>
        <p:spPr>
          <a:xfrm>
            <a:off x="7253778" y="2352207"/>
            <a:ext cx="2135636" cy="1780465"/>
          </a:xfrm>
          <a:prstGeom prst="roundRect">
            <a:avLst/>
          </a:prstGeom>
          <a:solidFill>
            <a:srgbClr val="59DCC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2634707-2625-6B09-B029-CB81D7A36092}"/>
              </a:ext>
            </a:extLst>
          </p:cNvPr>
          <p:cNvSpPr/>
          <p:nvPr/>
        </p:nvSpPr>
        <p:spPr>
          <a:xfrm>
            <a:off x="9463705" y="2352206"/>
            <a:ext cx="2135636" cy="1780465"/>
          </a:xfrm>
          <a:prstGeom prst="roundRect">
            <a:avLst/>
          </a:prstGeom>
          <a:solidFill>
            <a:srgbClr val="F8D38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463CDE0-F8DF-0E14-4006-DCB9D89460B0}"/>
              </a:ext>
            </a:extLst>
          </p:cNvPr>
          <p:cNvSpPr/>
          <p:nvPr/>
        </p:nvSpPr>
        <p:spPr>
          <a:xfrm>
            <a:off x="5048143" y="2352207"/>
            <a:ext cx="2135636" cy="1780465"/>
          </a:xfrm>
          <a:prstGeom prst="roundRect">
            <a:avLst/>
          </a:prstGeom>
          <a:solidFill>
            <a:srgbClr val="A1DAF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623B344-E387-2472-EEC7-AAFDD3C2BED9}"/>
              </a:ext>
            </a:extLst>
          </p:cNvPr>
          <p:cNvSpPr/>
          <p:nvPr/>
        </p:nvSpPr>
        <p:spPr>
          <a:xfrm>
            <a:off x="2831661" y="2352207"/>
            <a:ext cx="2135636" cy="1780465"/>
          </a:xfrm>
          <a:prstGeom prst="roundRect">
            <a:avLst/>
          </a:prstGeom>
          <a:solidFill>
            <a:srgbClr val="E0B6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FBB00D7-1520-B614-3E92-3449FD0E6AB0}"/>
              </a:ext>
            </a:extLst>
          </p:cNvPr>
          <p:cNvSpPr/>
          <p:nvPr/>
        </p:nvSpPr>
        <p:spPr>
          <a:xfrm>
            <a:off x="617030" y="2352208"/>
            <a:ext cx="2135636" cy="1780465"/>
          </a:xfrm>
          <a:prstGeom prst="roundRect">
            <a:avLst/>
          </a:prstGeom>
          <a:solidFill>
            <a:srgbClr val="FF868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45243-122A-CA66-D52F-555E5638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78" y="311496"/>
            <a:ext cx="10515600" cy="516955"/>
          </a:xfrm>
        </p:spPr>
        <p:txBody>
          <a:bodyPr/>
          <a:lstStyle/>
          <a:p>
            <a:r>
              <a:rPr lang="nl-NL" dirty="0" err="1"/>
              <a:t>Maturity</a:t>
            </a:r>
            <a:r>
              <a:rPr lang="nl-NL" dirty="0"/>
              <a:t> model – </a:t>
            </a:r>
            <a:r>
              <a:rPr lang="nl-NL" dirty="0" err="1"/>
              <a:t>what</a:t>
            </a:r>
            <a:r>
              <a:rPr lang="nl-NL" dirty="0"/>
              <a:t> detail in </a:t>
            </a:r>
            <a:r>
              <a:rPr lang="nl-NL" dirty="0" err="1"/>
              <a:t>process</a:t>
            </a:r>
            <a:r>
              <a:rPr lang="nl-NL" dirty="0"/>
              <a:t> map?</a:t>
            </a:r>
            <a:endParaRPr lang="en-NL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DC3C1CB3-CD1C-B997-FF0C-69EE29E885B1}"/>
              </a:ext>
            </a:extLst>
          </p:cNvPr>
          <p:cNvGrpSpPr/>
          <p:nvPr/>
        </p:nvGrpSpPr>
        <p:grpSpPr>
          <a:xfrm>
            <a:off x="731224" y="2453327"/>
            <a:ext cx="1985075" cy="1015663"/>
            <a:chOff x="662113" y="3006220"/>
            <a:chExt cx="1985075" cy="1015663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9649591-5F9A-AC55-7180-2BBFF4D00813}"/>
                </a:ext>
              </a:extLst>
            </p:cNvPr>
            <p:cNvSpPr txBox="1"/>
            <p:nvPr/>
          </p:nvSpPr>
          <p:spPr>
            <a:xfrm>
              <a:off x="662113" y="3006220"/>
              <a:ext cx="19850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Responsibility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</a:b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(Process and process steps)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Process scope (Start-Stop, where in process hierarchy)</a:t>
              </a:r>
            </a:p>
          </p:txBody>
        </p: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F89441D1-71A0-AC85-4F43-98DC3622C1A6}"/>
                </a:ext>
              </a:extLst>
            </p:cNvPr>
            <p:cNvCxnSpPr/>
            <p:nvPr/>
          </p:nvCxnSpPr>
          <p:spPr>
            <a:xfrm>
              <a:off x="754126" y="3515529"/>
              <a:ext cx="1619250" cy="0"/>
            </a:xfrm>
            <a:prstGeom prst="line">
              <a:avLst/>
            </a:prstGeom>
            <a:ln w="12700">
              <a:solidFill>
                <a:srgbClr val="FF4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25DF367C-145A-A531-A3B6-3B4B6CE2B4F8}"/>
              </a:ext>
            </a:extLst>
          </p:cNvPr>
          <p:cNvGrpSpPr/>
          <p:nvPr/>
        </p:nvGrpSpPr>
        <p:grpSpPr>
          <a:xfrm>
            <a:off x="3000864" y="2461017"/>
            <a:ext cx="2042048" cy="1384995"/>
            <a:chOff x="2931753" y="3013910"/>
            <a:chExt cx="2042048" cy="1384995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4EA8B91D-2A2A-DE5F-2912-63C25D60C22D}"/>
                </a:ext>
              </a:extLst>
            </p:cNvPr>
            <p:cNvSpPr txBox="1"/>
            <p:nvPr/>
          </p:nvSpPr>
          <p:spPr>
            <a:xfrm>
              <a:off x="2951532" y="3013910"/>
              <a:ext cx="202226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NL"/>
              </a:defPPr>
              <a:lvl1pPr>
                <a:defRPr sz="12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Tasks and regular exceptions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Supporting tools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KPI’s and other 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</a:b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quality measures</a:t>
              </a:r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68A67B0F-30E7-64E8-6BC0-FBCED7FC93CB}"/>
                </a:ext>
              </a:extLst>
            </p:cNvPr>
            <p:cNvCxnSpPr/>
            <p:nvPr/>
          </p:nvCxnSpPr>
          <p:spPr>
            <a:xfrm>
              <a:off x="2931753" y="3515529"/>
              <a:ext cx="1619250" cy="0"/>
            </a:xfrm>
            <a:prstGeom prst="line">
              <a:avLst/>
            </a:prstGeom>
            <a:ln w="12700">
              <a:solidFill>
                <a:srgbClr val="D08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FC6BF646-74CC-4192-2F13-3F0960009DDD}"/>
                </a:ext>
              </a:extLst>
            </p:cNvPr>
            <p:cNvCxnSpPr/>
            <p:nvPr/>
          </p:nvCxnSpPr>
          <p:spPr>
            <a:xfrm>
              <a:off x="2931753" y="3896529"/>
              <a:ext cx="1619250" cy="0"/>
            </a:xfrm>
            <a:prstGeom prst="line">
              <a:avLst/>
            </a:prstGeom>
            <a:ln w="12700">
              <a:solidFill>
                <a:srgbClr val="D08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CDECDF34-FF62-437E-5CD9-240356AB50D3}"/>
              </a:ext>
            </a:extLst>
          </p:cNvPr>
          <p:cNvGrpSpPr/>
          <p:nvPr/>
        </p:nvGrpSpPr>
        <p:grpSpPr>
          <a:xfrm>
            <a:off x="5189762" y="2472052"/>
            <a:ext cx="1950698" cy="1569660"/>
            <a:chOff x="5120651" y="3024945"/>
            <a:chExt cx="1950698" cy="1569660"/>
          </a:xfrm>
        </p:grpSpPr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AE4C76EB-EF3C-61A2-F260-9FF3265244B0}"/>
                </a:ext>
              </a:extLst>
            </p:cNvPr>
            <p:cNvSpPr txBox="1"/>
            <p:nvPr/>
          </p:nvSpPr>
          <p:spPr>
            <a:xfrm>
              <a:off x="5120651" y="3024945"/>
              <a:ext cx="195069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NL"/>
              </a:defPPr>
              <a:lvl1pPr>
                <a:defRPr sz="12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Manual and system instructions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Risks and controls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</a:b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Improvement cycle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83948A34-E4C1-F4B0-65E0-ABA72BE94FAC}"/>
                </a:ext>
              </a:extLst>
            </p:cNvPr>
            <p:cNvCxnSpPr/>
            <p:nvPr/>
          </p:nvCxnSpPr>
          <p:spPr>
            <a:xfrm>
              <a:off x="5174827" y="3515529"/>
              <a:ext cx="1619250" cy="0"/>
            </a:xfrm>
            <a:prstGeom prst="line">
              <a:avLst/>
            </a:prstGeom>
            <a:ln w="12700">
              <a:solidFill>
                <a:srgbClr val="6FC6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74AD1AB3-A9D0-A00D-B482-285C13EBA3FC}"/>
                </a:ext>
              </a:extLst>
            </p:cNvPr>
            <p:cNvCxnSpPr/>
            <p:nvPr/>
          </p:nvCxnSpPr>
          <p:spPr>
            <a:xfrm>
              <a:off x="5203901" y="4063332"/>
              <a:ext cx="1619250" cy="0"/>
            </a:xfrm>
            <a:prstGeom prst="line">
              <a:avLst/>
            </a:prstGeom>
            <a:ln w="12700">
              <a:solidFill>
                <a:srgbClr val="6FC6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C6B19109-9896-CA19-989E-DC482D9F160A}"/>
              </a:ext>
            </a:extLst>
          </p:cNvPr>
          <p:cNvGrpSpPr/>
          <p:nvPr/>
        </p:nvGrpSpPr>
        <p:grpSpPr>
          <a:xfrm>
            <a:off x="7423121" y="2450402"/>
            <a:ext cx="2109996" cy="1384995"/>
            <a:chOff x="7354010" y="3003295"/>
            <a:chExt cx="2109996" cy="1384995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4F81F9D-4797-36E6-BF48-9E0984A2F249}"/>
                </a:ext>
              </a:extLst>
            </p:cNvPr>
            <p:cNvSpPr txBox="1"/>
            <p:nvPr/>
          </p:nvSpPr>
          <p:spPr>
            <a:xfrm>
              <a:off x="7354010" y="3003295"/>
              <a:ext cx="210999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NL"/>
              </a:defPPr>
              <a:lvl1pPr>
                <a:defRPr sz="12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All predictable 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</a:b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exceptions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Input/Output each  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</a:b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process step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Measures</a:t>
              </a:r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CE76029C-6895-5570-BD8A-445B1FE7D7FC}"/>
                </a:ext>
              </a:extLst>
            </p:cNvPr>
            <p:cNvCxnSpPr/>
            <p:nvPr/>
          </p:nvCxnSpPr>
          <p:spPr>
            <a:xfrm>
              <a:off x="7468193" y="3515529"/>
              <a:ext cx="1619250" cy="0"/>
            </a:xfrm>
            <a:prstGeom prst="line">
              <a:avLst/>
            </a:prstGeom>
            <a:ln w="12700">
              <a:solidFill>
                <a:srgbClr val="00C9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5409B062-D6BB-B7DF-4356-44C07FC58583}"/>
                </a:ext>
              </a:extLst>
            </p:cNvPr>
            <p:cNvCxnSpPr/>
            <p:nvPr/>
          </p:nvCxnSpPr>
          <p:spPr>
            <a:xfrm>
              <a:off x="7468193" y="4063332"/>
              <a:ext cx="1619250" cy="0"/>
            </a:xfrm>
            <a:prstGeom prst="line">
              <a:avLst/>
            </a:prstGeom>
            <a:ln w="12700">
              <a:solidFill>
                <a:srgbClr val="00C9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65A62620-87AC-6129-B078-DB25F34FB54F}"/>
              </a:ext>
            </a:extLst>
          </p:cNvPr>
          <p:cNvGrpSpPr/>
          <p:nvPr/>
        </p:nvGrpSpPr>
        <p:grpSpPr>
          <a:xfrm>
            <a:off x="9599360" y="2485717"/>
            <a:ext cx="2109996" cy="1015663"/>
            <a:chOff x="9530249" y="3038610"/>
            <a:chExt cx="2109996" cy="1015663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CC15396C-92D5-91B0-FC52-2F73D31668CE}"/>
                </a:ext>
              </a:extLst>
            </p:cNvPr>
            <p:cNvSpPr txBox="1"/>
            <p:nvPr/>
          </p:nvSpPr>
          <p:spPr>
            <a:xfrm>
              <a:off x="9530249" y="3038610"/>
              <a:ext cx="210999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NL"/>
              </a:defPPr>
              <a:lvl1pPr>
                <a:defRPr sz="12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Business rules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Functional design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Theoretical exceptions</a:t>
              </a:r>
            </a:p>
          </p:txBody>
        </p: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0DFA3716-15B9-47B5-57CB-341AB6C801C0}"/>
                </a:ext>
              </a:extLst>
            </p:cNvPr>
            <p:cNvCxnSpPr/>
            <p:nvPr/>
          </p:nvCxnSpPr>
          <p:spPr>
            <a:xfrm>
              <a:off x="9630495" y="3719999"/>
              <a:ext cx="1619250" cy="0"/>
            </a:xfrm>
            <a:prstGeom prst="line">
              <a:avLst/>
            </a:prstGeom>
            <a:ln w="12700">
              <a:solidFill>
                <a:srgbClr val="F5B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38FDA1A7-45DE-524C-7305-E8354C1D9BF9}"/>
                </a:ext>
              </a:extLst>
            </p:cNvPr>
            <p:cNvCxnSpPr/>
            <p:nvPr/>
          </p:nvCxnSpPr>
          <p:spPr>
            <a:xfrm>
              <a:off x="9630495" y="3351191"/>
              <a:ext cx="1619250" cy="0"/>
            </a:xfrm>
            <a:prstGeom prst="line">
              <a:avLst/>
            </a:prstGeom>
            <a:ln w="12700">
              <a:solidFill>
                <a:srgbClr val="F5B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FF0964BC-338C-799F-580B-FEE5238B0CC3}"/>
              </a:ext>
            </a:extLst>
          </p:cNvPr>
          <p:cNvGrpSpPr/>
          <p:nvPr/>
        </p:nvGrpSpPr>
        <p:grpSpPr>
          <a:xfrm>
            <a:off x="2989398" y="3999754"/>
            <a:ext cx="1756470" cy="827532"/>
            <a:chOff x="6096001" y="3988761"/>
            <a:chExt cx="3458244" cy="1611321"/>
          </a:xfrm>
        </p:grpSpPr>
        <p:pic>
          <p:nvPicPr>
            <p:cNvPr id="24" name="Picture 2" descr="70+ Free Sticky Note &amp; Note Vectors - Pixabay">
              <a:extLst>
                <a:ext uri="{FF2B5EF4-FFF2-40B4-BE49-F238E27FC236}">
                  <a16:creationId xmlns:a16="http://schemas.microsoft.com/office/drawing/2014/main" id="{8EC3CE91-BF44-6A1B-F4CC-55E245030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3988761"/>
              <a:ext cx="3458244" cy="1611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ijdelijke aanduiding voor inhoud 5">
              <a:extLst>
                <a:ext uri="{FF2B5EF4-FFF2-40B4-BE49-F238E27FC236}">
                  <a16:creationId xmlns:a16="http://schemas.microsoft.com/office/drawing/2014/main" id="{B849C537-7235-EFA2-603E-9FDCD474368D}"/>
                </a:ext>
              </a:extLst>
            </p:cNvPr>
            <p:cNvSpPr txBox="1">
              <a:spLocks/>
            </p:cNvSpPr>
            <p:nvPr/>
          </p:nvSpPr>
          <p:spPr>
            <a:xfrm>
              <a:off x="6387022" y="4319917"/>
              <a:ext cx="2902193" cy="869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Minimal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 </a:t>
              </a:r>
              <a:r>
                <a:rPr kumimoji="0" lang="nl-N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requirements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 </a:t>
              </a:r>
              <a:r>
                <a:rPr kumimoji="0" lang="nl-N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for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 </a:t>
              </a:r>
              <a:r>
                <a:rPr kumimoji="0" lang="nl-N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publication</a:t>
              </a:r>
              <a:endParaRPr kumimoji="0" lang="en-NL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chitects Daughte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12BEE8F3-B583-66F2-FB3E-2E320FC5127C}"/>
              </a:ext>
            </a:extLst>
          </p:cNvPr>
          <p:cNvGrpSpPr/>
          <p:nvPr/>
        </p:nvGrpSpPr>
        <p:grpSpPr>
          <a:xfrm>
            <a:off x="754627" y="3999754"/>
            <a:ext cx="1756470" cy="827532"/>
            <a:chOff x="6096001" y="3988761"/>
            <a:chExt cx="3458244" cy="1611321"/>
          </a:xfrm>
        </p:grpSpPr>
        <p:pic>
          <p:nvPicPr>
            <p:cNvPr id="27" name="Picture 2" descr="70+ Free Sticky Note &amp; Note Vectors - Pixabay">
              <a:extLst>
                <a:ext uri="{FF2B5EF4-FFF2-40B4-BE49-F238E27FC236}">
                  <a16:creationId xmlns:a16="http://schemas.microsoft.com/office/drawing/2014/main" id="{D759620F-A487-C1A3-A998-C06F7FA3C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3988761"/>
              <a:ext cx="3458244" cy="1611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ijdelijke aanduiding voor inhoud 5">
              <a:extLst>
                <a:ext uri="{FF2B5EF4-FFF2-40B4-BE49-F238E27FC236}">
                  <a16:creationId xmlns:a16="http://schemas.microsoft.com/office/drawing/2014/main" id="{CE7AD924-F4D7-E221-DC02-A534E48BE45E}"/>
                </a:ext>
              </a:extLst>
            </p:cNvPr>
            <p:cNvSpPr txBox="1">
              <a:spLocks/>
            </p:cNvSpPr>
            <p:nvPr/>
          </p:nvSpPr>
          <p:spPr>
            <a:xfrm>
              <a:off x="6387022" y="4319917"/>
              <a:ext cx="2959126" cy="869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All </a:t>
              </a:r>
              <a:r>
                <a:rPr kumimoji="0" lang="nl-N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processes</a:t>
              </a:r>
              <a:endParaRPr kumimoji="0" lang="en-NL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chitects Daughte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3CF52B79-277D-F04F-A53E-9EC52FD71B2D}"/>
              </a:ext>
            </a:extLst>
          </p:cNvPr>
          <p:cNvGrpSpPr/>
          <p:nvPr/>
        </p:nvGrpSpPr>
        <p:grpSpPr>
          <a:xfrm>
            <a:off x="5146443" y="3999754"/>
            <a:ext cx="1756470" cy="827532"/>
            <a:chOff x="6096001" y="3988761"/>
            <a:chExt cx="3458244" cy="1611321"/>
          </a:xfrm>
        </p:grpSpPr>
        <p:pic>
          <p:nvPicPr>
            <p:cNvPr id="30" name="Picture 2" descr="70+ Free Sticky Note &amp; Note Vectors - Pixabay">
              <a:extLst>
                <a:ext uri="{FF2B5EF4-FFF2-40B4-BE49-F238E27FC236}">
                  <a16:creationId xmlns:a16="http://schemas.microsoft.com/office/drawing/2014/main" id="{A6739426-59EE-B3BB-6A7F-A5B895845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3988761"/>
              <a:ext cx="3458244" cy="1611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ijdelijke aanduiding voor inhoud 5">
              <a:extLst>
                <a:ext uri="{FF2B5EF4-FFF2-40B4-BE49-F238E27FC236}">
                  <a16:creationId xmlns:a16="http://schemas.microsoft.com/office/drawing/2014/main" id="{AD6BFD8B-AA26-9A1B-452E-F49E8A1F469C}"/>
                </a:ext>
              </a:extLst>
            </p:cNvPr>
            <p:cNvSpPr txBox="1">
              <a:spLocks/>
            </p:cNvSpPr>
            <p:nvPr/>
          </p:nvSpPr>
          <p:spPr>
            <a:xfrm>
              <a:off x="6387022" y="4319917"/>
              <a:ext cx="2902193" cy="869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Minimum </a:t>
              </a:r>
              <a:r>
                <a:rPr kumimoji="0" lang="nl-N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for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 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‘In control’</a:t>
              </a:r>
              <a:endParaRPr kumimoji="0" lang="en-NL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chitects Daughte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2794FC9B-24CB-B829-4402-A47BDDE56A81}"/>
              </a:ext>
            </a:extLst>
          </p:cNvPr>
          <p:cNvGrpSpPr/>
          <p:nvPr/>
        </p:nvGrpSpPr>
        <p:grpSpPr>
          <a:xfrm>
            <a:off x="7426369" y="3999754"/>
            <a:ext cx="1756470" cy="827532"/>
            <a:chOff x="6096001" y="3988761"/>
            <a:chExt cx="3458244" cy="1611321"/>
          </a:xfrm>
        </p:grpSpPr>
        <p:pic>
          <p:nvPicPr>
            <p:cNvPr id="33" name="Picture 2" descr="70+ Free Sticky Note &amp; Note Vectors - Pixabay">
              <a:extLst>
                <a:ext uri="{FF2B5EF4-FFF2-40B4-BE49-F238E27FC236}">
                  <a16:creationId xmlns:a16="http://schemas.microsoft.com/office/drawing/2014/main" id="{BE84DDAA-D4A3-AF91-DBA6-EDBC42318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3988761"/>
              <a:ext cx="3458244" cy="1611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ijdelijke aanduiding voor inhoud 5">
              <a:extLst>
                <a:ext uri="{FF2B5EF4-FFF2-40B4-BE49-F238E27FC236}">
                  <a16:creationId xmlns:a16="http://schemas.microsoft.com/office/drawing/2014/main" id="{60D4DB7E-0377-4DDA-B836-767E96AA25EA}"/>
                </a:ext>
              </a:extLst>
            </p:cNvPr>
            <p:cNvSpPr txBox="1">
              <a:spLocks/>
            </p:cNvSpPr>
            <p:nvPr/>
          </p:nvSpPr>
          <p:spPr>
            <a:xfrm>
              <a:off x="6387022" y="4319917"/>
              <a:ext cx="3032013" cy="869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Highly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 </a:t>
              </a:r>
              <a:r>
                <a:rPr lang="nl-NL" sz="1200" dirty="0">
                  <a:latin typeface="Architects Daughter" pitchFamily="2" charset="0"/>
                </a:rPr>
                <a:t>frequent or </a:t>
              </a:r>
              <a:br>
                <a:rPr lang="nl-NL" sz="1200" dirty="0">
                  <a:latin typeface="Architects Daughter" pitchFamily="2" charset="0"/>
                </a:rPr>
              </a:br>
              <a:r>
                <a:rPr lang="nl-NL" sz="1200" dirty="0">
                  <a:latin typeface="Architects Daughter" pitchFamily="2" charset="0"/>
                </a:rPr>
                <a:t>at risk</a:t>
              </a:r>
              <a:endParaRPr kumimoji="0" lang="en-NL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chitects Daughte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5C27340E-C5B1-8CCD-F0D9-171F362F2116}"/>
              </a:ext>
            </a:extLst>
          </p:cNvPr>
          <p:cNvGrpSpPr/>
          <p:nvPr/>
        </p:nvGrpSpPr>
        <p:grpSpPr>
          <a:xfrm>
            <a:off x="9715396" y="3999754"/>
            <a:ext cx="1756470" cy="827532"/>
            <a:chOff x="6096001" y="3988761"/>
            <a:chExt cx="3458244" cy="1611321"/>
          </a:xfrm>
        </p:grpSpPr>
        <p:pic>
          <p:nvPicPr>
            <p:cNvPr id="36" name="Picture 2" descr="70+ Free Sticky Note &amp; Note Vectors - Pixabay">
              <a:extLst>
                <a:ext uri="{FF2B5EF4-FFF2-40B4-BE49-F238E27FC236}">
                  <a16:creationId xmlns:a16="http://schemas.microsoft.com/office/drawing/2014/main" id="{63C28413-519E-A3FA-3261-F401F55FA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3988761"/>
              <a:ext cx="3458244" cy="1611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ijdelijke aanduiding voor inhoud 5">
              <a:extLst>
                <a:ext uri="{FF2B5EF4-FFF2-40B4-BE49-F238E27FC236}">
                  <a16:creationId xmlns:a16="http://schemas.microsoft.com/office/drawing/2014/main" id="{58CE246C-892E-CEF8-9718-F8B528FB27F0}"/>
                </a:ext>
              </a:extLst>
            </p:cNvPr>
            <p:cNvSpPr txBox="1">
              <a:spLocks/>
            </p:cNvSpPr>
            <p:nvPr/>
          </p:nvSpPr>
          <p:spPr>
            <a:xfrm>
              <a:off x="6387022" y="4319917"/>
              <a:ext cx="3032013" cy="8699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Automate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 / RPA</a:t>
              </a:r>
              <a:endParaRPr kumimoji="0" lang="en-NL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chitects Daughter" pitchFamily="2" charset="0"/>
                <a:ea typeface="+mn-ea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F09510-0D73-61DD-9FD9-5181D85DA74F}"/>
              </a:ext>
            </a:extLst>
          </p:cNvPr>
          <p:cNvSpPr/>
          <p:nvPr/>
        </p:nvSpPr>
        <p:spPr>
          <a:xfrm>
            <a:off x="622120" y="1578748"/>
            <a:ext cx="2133927" cy="617187"/>
          </a:xfrm>
          <a:prstGeom prst="roundRect">
            <a:avLst/>
          </a:prstGeom>
          <a:solidFill>
            <a:srgbClr val="FF868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Level 1</a:t>
            </a:r>
            <a:endParaRPr lang="nl-N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FECF03D3-7E42-958B-AE8F-0D4232F2BCA2}"/>
              </a:ext>
            </a:extLst>
          </p:cNvPr>
          <p:cNvSpPr/>
          <p:nvPr/>
        </p:nvSpPr>
        <p:spPr>
          <a:xfrm>
            <a:off x="907100" y="1807596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E81E485-782B-1A39-39B7-348A1B7E630D}"/>
              </a:ext>
            </a:extLst>
          </p:cNvPr>
          <p:cNvSpPr/>
          <p:nvPr/>
        </p:nvSpPr>
        <p:spPr>
          <a:xfrm>
            <a:off x="2832516" y="1578748"/>
            <a:ext cx="2133927" cy="617187"/>
          </a:xfrm>
          <a:prstGeom prst="roundRect">
            <a:avLst/>
          </a:prstGeom>
          <a:solidFill>
            <a:srgbClr val="E0B6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Level 2</a:t>
            </a:r>
            <a:endParaRPr lang="nl-N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04C10D2-CB75-C65A-0500-64EDDF0BC71C}"/>
              </a:ext>
            </a:extLst>
          </p:cNvPr>
          <p:cNvSpPr/>
          <p:nvPr/>
        </p:nvSpPr>
        <p:spPr>
          <a:xfrm>
            <a:off x="5042912" y="1578748"/>
            <a:ext cx="2133927" cy="617187"/>
          </a:xfrm>
          <a:prstGeom prst="roundRect">
            <a:avLst/>
          </a:prstGeom>
          <a:solidFill>
            <a:srgbClr val="A1DAF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Level 3</a:t>
            </a:r>
            <a:endParaRPr lang="nl-N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A404A70-C623-5C5D-E3EE-B27CFF6CE217}"/>
              </a:ext>
            </a:extLst>
          </p:cNvPr>
          <p:cNvSpPr/>
          <p:nvPr/>
        </p:nvSpPr>
        <p:spPr>
          <a:xfrm>
            <a:off x="7253308" y="1578748"/>
            <a:ext cx="2133927" cy="617187"/>
          </a:xfrm>
          <a:prstGeom prst="roundRect">
            <a:avLst/>
          </a:prstGeom>
          <a:solidFill>
            <a:srgbClr val="59DCC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Level 4</a:t>
            </a:r>
            <a:endParaRPr lang="nl-N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8CDF575-9FF9-E341-F4B5-1B27828BE2EF}"/>
              </a:ext>
            </a:extLst>
          </p:cNvPr>
          <p:cNvSpPr/>
          <p:nvPr/>
        </p:nvSpPr>
        <p:spPr>
          <a:xfrm>
            <a:off x="9463705" y="1578748"/>
            <a:ext cx="2133927" cy="617187"/>
          </a:xfrm>
          <a:prstGeom prst="roundRect">
            <a:avLst/>
          </a:prstGeom>
          <a:solidFill>
            <a:srgbClr val="F8D38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Level 5</a:t>
            </a:r>
            <a:endParaRPr lang="nl-N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27191C07-C48E-2172-3C73-6ED0B30489D1}"/>
              </a:ext>
            </a:extLst>
          </p:cNvPr>
          <p:cNvSpPr/>
          <p:nvPr/>
        </p:nvSpPr>
        <p:spPr>
          <a:xfrm>
            <a:off x="3068623" y="1806584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66ED07E8-38BA-7CD2-EDD1-06FEECDF7054}"/>
              </a:ext>
            </a:extLst>
          </p:cNvPr>
          <p:cNvSpPr/>
          <p:nvPr/>
        </p:nvSpPr>
        <p:spPr>
          <a:xfrm>
            <a:off x="3255123" y="1806584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C1ED96FE-40EC-C7F7-9724-C0ABC2E4713A}"/>
              </a:ext>
            </a:extLst>
          </p:cNvPr>
          <p:cNvSpPr/>
          <p:nvPr/>
        </p:nvSpPr>
        <p:spPr>
          <a:xfrm>
            <a:off x="5283046" y="1867586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DDE042EF-7D1B-4FED-0AB1-04126167A53F}"/>
              </a:ext>
            </a:extLst>
          </p:cNvPr>
          <p:cNvSpPr/>
          <p:nvPr/>
        </p:nvSpPr>
        <p:spPr>
          <a:xfrm>
            <a:off x="5443365" y="1867586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id="{50BDCC9E-4F0F-C908-D465-C012D406F1C4}"/>
              </a:ext>
            </a:extLst>
          </p:cNvPr>
          <p:cNvSpPr/>
          <p:nvPr/>
        </p:nvSpPr>
        <p:spPr>
          <a:xfrm>
            <a:off x="5362980" y="1695213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E3A59EF8-9D4D-6861-82F3-F14F4D4DC3A5}"/>
              </a:ext>
            </a:extLst>
          </p:cNvPr>
          <p:cNvSpPr/>
          <p:nvPr/>
        </p:nvSpPr>
        <p:spPr>
          <a:xfrm>
            <a:off x="7524519" y="1849171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66073958-E99C-6B5B-1F47-22AE9C5AD044}"/>
              </a:ext>
            </a:extLst>
          </p:cNvPr>
          <p:cNvSpPr/>
          <p:nvPr/>
        </p:nvSpPr>
        <p:spPr>
          <a:xfrm>
            <a:off x="7680644" y="1849170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9DE1844D-EBF2-297C-4D0B-F392FB96AB97}"/>
              </a:ext>
            </a:extLst>
          </p:cNvPr>
          <p:cNvSpPr/>
          <p:nvPr/>
        </p:nvSpPr>
        <p:spPr>
          <a:xfrm>
            <a:off x="7684561" y="1695214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0A7A1BCE-3950-A72D-81BF-2F9D80537B4F}"/>
              </a:ext>
            </a:extLst>
          </p:cNvPr>
          <p:cNvSpPr/>
          <p:nvPr/>
        </p:nvSpPr>
        <p:spPr>
          <a:xfrm>
            <a:off x="7523790" y="1695214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9C1E25DE-20AD-8011-C891-61DA51901F14}"/>
              </a:ext>
            </a:extLst>
          </p:cNvPr>
          <p:cNvSpPr/>
          <p:nvPr/>
        </p:nvSpPr>
        <p:spPr>
          <a:xfrm>
            <a:off x="9665542" y="1747688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88BA2CB2-2704-8845-C760-595FAB444A6B}"/>
              </a:ext>
            </a:extLst>
          </p:cNvPr>
          <p:cNvSpPr/>
          <p:nvPr/>
        </p:nvSpPr>
        <p:spPr>
          <a:xfrm>
            <a:off x="9822397" y="1747311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Star: 5 Points 60">
            <a:extLst>
              <a:ext uri="{FF2B5EF4-FFF2-40B4-BE49-F238E27FC236}">
                <a16:creationId xmlns:a16="http://schemas.microsoft.com/office/drawing/2014/main" id="{B90C581A-3C4E-B6EA-47F7-40AE5079A27C}"/>
              </a:ext>
            </a:extLst>
          </p:cNvPr>
          <p:cNvSpPr/>
          <p:nvPr/>
        </p:nvSpPr>
        <p:spPr>
          <a:xfrm>
            <a:off x="9907083" y="1891860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Star: 5 Points 61">
            <a:extLst>
              <a:ext uri="{FF2B5EF4-FFF2-40B4-BE49-F238E27FC236}">
                <a16:creationId xmlns:a16="http://schemas.microsoft.com/office/drawing/2014/main" id="{73E05A4C-1B0E-2366-0A5B-4C874C61E3F5}"/>
              </a:ext>
            </a:extLst>
          </p:cNvPr>
          <p:cNvSpPr/>
          <p:nvPr/>
        </p:nvSpPr>
        <p:spPr>
          <a:xfrm>
            <a:off x="9746312" y="1886328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id="{5487F406-7EDF-FBA2-A6DA-9183D686399D}"/>
              </a:ext>
            </a:extLst>
          </p:cNvPr>
          <p:cNvSpPr/>
          <p:nvPr/>
        </p:nvSpPr>
        <p:spPr>
          <a:xfrm>
            <a:off x="9565647" y="1891860"/>
            <a:ext cx="160771" cy="159489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51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5" grpId="0" animBg="1"/>
      <p:bldP spid="64" grpId="0" animBg="1"/>
      <p:bldP spid="41" grpId="0" animBg="1"/>
      <p:bldP spid="15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FECD35-9F8C-4E8D-B35E-D868C8CDD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248" y="2083258"/>
            <a:ext cx="9144000" cy="2387600"/>
          </a:xfrm>
        </p:spPr>
        <p:txBody>
          <a:bodyPr/>
          <a:lstStyle/>
          <a:p>
            <a:r>
              <a:rPr lang="en-GB" sz="11500" dirty="0"/>
              <a:t>QUESTIONS?</a:t>
            </a:r>
            <a:endParaRPr lang="en-NL" sz="11500" dirty="0"/>
          </a:p>
        </p:txBody>
      </p:sp>
    </p:spTree>
    <p:extLst>
      <p:ext uri="{BB962C8B-B14F-4D97-AF65-F5344CB8AC3E}">
        <p14:creationId xmlns:p14="http://schemas.microsoft.com/office/powerpoint/2010/main" val="14451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C6324A-464D-9019-BA84-14F9C64F2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639" y="885622"/>
            <a:ext cx="5201580" cy="301172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2D15A5D-29AD-EFFB-36FB-E747B0216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82" y="245702"/>
            <a:ext cx="10515600" cy="5169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/>
              <a:t>Process handbook design</a:t>
            </a:r>
            <a:endParaRPr lang="nl-NL" sz="4400" dirty="0">
              <a:latin typeface="Lato Light" panose="020F03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F23098-7A3E-DD5D-FFC9-C34D82044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813" y="3858723"/>
            <a:ext cx="5082795" cy="2950696"/>
          </a:xfrm>
          <a:prstGeom prst="rect">
            <a:avLst/>
          </a:prstGeom>
          <a:ln>
            <a:solidFill>
              <a:srgbClr val="074B77"/>
            </a:solidFill>
          </a:ln>
        </p:spPr>
      </p:pic>
      <p:sp>
        <p:nvSpPr>
          <p:cNvPr id="20" name="Title 13">
            <a:extLst>
              <a:ext uri="{FF2B5EF4-FFF2-40B4-BE49-F238E27FC236}">
                <a16:creationId xmlns:a16="http://schemas.microsoft.com/office/drawing/2014/main" id="{A3D94E3F-FD63-B9EB-D05A-09AC880ECF26}"/>
              </a:ext>
            </a:extLst>
          </p:cNvPr>
          <p:cNvSpPr txBox="1">
            <a:spLocks/>
          </p:cNvSpPr>
          <p:nvPr/>
        </p:nvSpPr>
        <p:spPr>
          <a:xfrm>
            <a:off x="245423" y="608837"/>
            <a:ext cx="10464020" cy="283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3C3C3C"/>
                </a:solidFill>
                <a:latin typeface="PT Sans" panose="020B0503020203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nl-NL" sz="4400" dirty="0">
              <a:latin typeface="Lato Light" panose="020F0302020204030203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A04162-2124-C60E-AB8A-228E9D9F3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212" y="3852498"/>
            <a:ext cx="4945013" cy="2870711"/>
          </a:xfrm>
          <a:prstGeom prst="rect">
            <a:avLst/>
          </a:prstGeom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FF74613-5F14-208C-4D0A-548B3ABE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4" y="917261"/>
            <a:ext cx="3965599" cy="2962497"/>
          </a:xfrm>
          <a:prstGeom prst="rect">
            <a:avLst/>
          </a:prstGeom>
        </p:spPr>
      </p:pic>
      <p:sp>
        <p:nvSpPr>
          <p:cNvPr id="3" name="Action Button: Go Forward or Next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8962088-28F5-EC1B-CB7E-CB242C3AA0F9}"/>
              </a:ext>
            </a:extLst>
          </p:cNvPr>
          <p:cNvSpPr/>
          <p:nvPr/>
        </p:nvSpPr>
        <p:spPr>
          <a:xfrm>
            <a:off x="4521475" y="980985"/>
            <a:ext cx="362932" cy="146116"/>
          </a:xfrm>
          <a:prstGeom prst="actionButtonForwardNex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Action Button: Go Forward or Next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80FBF3B-1FEF-76F4-26AD-24D989099410}"/>
              </a:ext>
            </a:extLst>
          </p:cNvPr>
          <p:cNvSpPr/>
          <p:nvPr/>
        </p:nvSpPr>
        <p:spPr>
          <a:xfrm>
            <a:off x="10631329" y="3959713"/>
            <a:ext cx="362932" cy="146116"/>
          </a:xfrm>
          <a:prstGeom prst="actionButtonForwardNex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ction Button: Go Forward or Next 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E284E1A-9B29-47B7-C60B-38DA7E5E9403}"/>
              </a:ext>
            </a:extLst>
          </p:cNvPr>
          <p:cNvSpPr/>
          <p:nvPr/>
        </p:nvSpPr>
        <p:spPr>
          <a:xfrm>
            <a:off x="5047948" y="4005895"/>
            <a:ext cx="362932" cy="146116"/>
          </a:xfrm>
          <a:prstGeom prst="actionButtonForwardNex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Action Button: Go Forward or Next 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3FE242D-4EB1-4BE2-0AF3-B23D1DC5577D}"/>
              </a:ext>
            </a:extLst>
          </p:cNvPr>
          <p:cNvSpPr/>
          <p:nvPr/>
        </p:nvSpPr>
        <p:spPr>
          <a:xfrm>
            <a:off x="10622093" y="999458"/>
            <a:ext cx="362932" cy="146116"/>
          </a:xfrm>
          <a:prstGeom prst="actionButtonForwardNex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460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78BF9C-689E-4E67-8B54-B618A3752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13" y="1494416"/>
            <a:ext cx="11126477" cy="3276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7D0B36-7AA6-4471-A006-7812B680ACA8}"/>
              </a:ext>
            </a:extLst>
          </p:cNvPr>
          <p:cNvSpPr txBox="1"/>
          <p:nvPr/>
        </p:nvSpPr>
        <p:spPr>
          <a:xfrm>
            <a:off x="569962" y="70980"/>
            <a:ext cx="94802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EXAMPLE</a:t>
            </a:r>
          </a:p>
          <a:p>
            <a:r>
              <a:rPr lang="en-US" sz="2800" b="1" dirty="0">
                <a:latin typeface="+mj-lt"/>
              </a:rPr>
              <a:t>Team involvement in Self Service Set-up</a:t>
            </a:r>
            <a:endParaRPr lang="nl-NL" sz="28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72DC4-21F8-41B2-9A6B-809A7266EEDF}"/>
              </a:ext>
            </a:extLst>
          </p:cNvPr>
          <p:cNvSpPr txBox="1"/>
          <p:nvPr/>
        </p:nvSpPr>
        <p:spPr>
          <a:xfrm>
            <a:off x="1097538" y="3885270"/>
            <a:ext cx="1894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Self </a:t>
            </a:r>
            <a:br>
              <a:rPr lang="en-US" sz="2400" b="1" dirty="0"/>
            </a:br>
            <a:r>
              <a:rPr lang="en-US" sz="2400" b="1" dirty="0"/>
              <a:t>Service</a:t>
            </a:r>
            <a:endParaRPr lang="nl-NL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B3A1E1-9848-449B-96A2-C749B3C70F67}"/>
              </a:ext>
            </a:extLst>
          </p:cNvPr>
          <p:cNvSpPr txBox="1"/>
          <p:nvPr/>
        </p:nvSpPr>
        <p:spPr>
          <a:xfrm>
            <a:off x="893970" y="5230075"/>
            <a:ext cx="10160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Team helped to design the Self-Service.</a:t>
            </a:r>
          </a:p>
          <a:p>
            <a:pPr algn="ctr"/>
            <a:r>
              <a:rPr lang="en-US" sz="2400" dirty="0"/>
              <a:t>It is included in the instruction manuals.</a:t>
            </a:r>
          </a:p>
          <a:p>
            <a:pPr algn="ctr"/>
            <a:r>
              <a:rPr lang="en-US" sz="2400" dirty="0"/>
              <a:t>They know where to provide support when needed</a:t>
            </a:r>
            <a:endParaRPr lang="nl-NL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3BD9E-57E5-48AE-9A94-273A1F0A02D6}"/>
              </a:ext>
            </a:extLst>
          </p:cNvPr>
          <p:cNvSpPr/>
          <p:nvPr/>
        </p:nvSpPr>
        <p:spPr>
          <a:xfrm>
            <a:off x="958123" y="3741512"/>
            <a:ext cx="7093776" cy="1226034"/>
          </a:xfrm>
          <a:prstGeom prst="rect">
            <a:avLst/>
          </a:prstGeom>
          <a:solidFill>
            <a:srgbClr val="DAE3F3">
              <a:alpha val="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22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62">
            <a:extLst>
              <a:ext uri="{FF2B5EF4-FFF2-40B4-BE49-F238E27FC236}">
                <a16:creationId xmlns:a16="http://schemas.microsoft.com/office/drawing/2014/main" id="{62A80955-BB90-7817-FC8E-91BF6C6E8B98}"/>
              </a:ext>
            </a:extLst>
          </p:cNvPr>
          <p:cNvGrpSpPr/>
          <p:nvPr/>
        </p:nvGrpSpPr>
        <p:grpSpPr>
          <a:xfrm>
            <a:off x="9485292" y="2918299"/>
            <a:ext cx="1683447" cy="1459715"/>
            <a:chOff x="9264378" y="3217806"/>
            <a:chExt cx="1890842" cy="1536310"/>
          </a:xfrm>
        </p:grpSpPr>
        <p:pic>
          <p:nvPicPr>
            <p:cNvPr id="27" name="Graphic 54">
              <a:extLst>
                <a:ext uri="{FF2B5EF4-FFF2-40B4-BE49-F238E27FC236}">
                  <a16:creationId xmlns:a16="http://schemas.microsoft.com/office/drawing/2014/main" id="{F6F51FC0-1DB6-0624-78D4-C4DB24CF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64378" y="3217806"/>
              <a:ext cx="1890842" cy="1536310"/>
            </a:xfrm>
            <a:prstGeom prst="rect">
              <a:avLst/>
            </a:prstGeom>
          </p:spPr>
        </p:pic>
        <p:sp>
          <p:nvSpPr>
            <p:cNvPr id="28" name="Rectangle 111">
              <a:extLst>
                <a:ext uri="{FF2B5EF4-FFF2-40B4-BE49-F238E27FC236}">
                  <a16:creationId xmlns:a16="http://schemas.microsoft.com/office/drawing/2014/main" id="{7302971B-1A79-654D-0A0C-91FA50249323}"/>
                </a:ext>
              </a:extLst>
            </p:cNvPr>
            <p:cNvSpPr/>
            <p:nvPr/>
          </p:nvSpPr>
          <p:spPr>
            <a:xfrm>
              <a:off x="9420450" y="4141476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Lean &amp;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Continuous</a:t>
              </a:r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 Improvement</a:t>
              </a:r>
            </a:p>
          </p:txBody>
        </p:sp>
      </p:grpSp>
      <p:grpSp>
        <p:nvGrpSpPr>
          <p:cNvPr id="29" name="Group 63">
            <a:extLst>
              <a:ext uri="{FF2B5EF4-FFF2-40B4-BE49-F238E27FC236}">
                <a16:creationId xmlns:a16="http://schemas.microsoft.com/office/drawing/2014/main" id="{B9B1174E-84E3-05CE-5FE7-F7A56A2AE4B5}"/>
              </a:ext>
            </a:extLst>
          </p:cNvPr>
          <p:cNvGrpSpPr/>
          <p:nvPr/>
        </p:nvGrpSpPr>
        <p:grpSpPr>
          <a:xfrm>
            <a:off x="8387018" y="1175089"/>
            <a:ext cx="1683447" cy="1459715"/>
            <a:chOff x="7190251" y="5010168"/>
            <a:chExt cx="1890842" cy="1536310"/>
          </a:xfrm>
        </p:grpSpPr>
        <p:pic>
          <p:nvPicPr>
            <p:cNvPr id="30" name="Graphic 59">
              <a:extLst>
                <a:ext uri="{FF2B5EF4-FFF2-40B4-BE49-F238E27FC236}">
                  <a16:creationId xmlns:a16="http://schemas.microsoft.com/office/drawing/2014/main" id="{6277ADFA-BD0C-B7CF-8EA1-EE501F44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0251" y="5010168"/>
              <a:ext cx="1890842" cy="1536310"/>
            </a:xfrm>
            <a:prstGeom prst="rect">
              <a:avLst/>
            </a:prstGeom>
          </p:spPr>
        </p:pic>
        <p:sp>
          <p:nvSpPr>
            <p:cNvPr id="31" name="Rectangle 108">
              <a:extLst>
                <a:ext uri="{FF2B5EF4-FFF2-40B4-BE49-F238E27FC236}">
                  <a16:creationId xmlns:a16="http://schemas.microsoft.com/office/drawing/2014/main" id="{B4000A26-5795-6DA7-9C44-4CED56FDE1DA}"/>
                </a:ext>
              </a:extLst>
            </p:cNvPr>
            <p:cNvSpPr/>
            <p:nvPr/>
          </p:nvSpPr>
          <p:spPr>
            <a:xfrm>
              <a:off x="7368734" y="5962779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Identifying</a:t>
              </a:r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 efficiencies</a:t>
              </a:r>
            </a:p>
          </p:txBody>
        </p:sp>
      </p:grpSp>
      <p:grpSp>
        <p:nvGrpSpPr>
          <p:cNvPr id="32" name="Group 64">
            <a:extLst>
              <a:ext uri="{FF2B5EF4-FFF2-40B4-BE49-F238E27FC236}">
                <a16:creationId xmlns:a16="http://schemas.microsoft.com/office/drawing/2014/main" id="{138F2726-E323-A54B-2450-F636AE2D9D6C}"/>
              </a:ext>
            </a:extLst>
          </p:cNvPr>
          <p:cNvGrpSpPr/>
          <p:nvPr/>
        </p:nvGrpSpPr>
        <p:grpSpPr>
          <a:xfrm>
            <a:off x="910343" y="2918299"/>
            <a:ext cx="1683447" cy="1459715"/>
            <a:chOff x="767844" y="3211426"/>
            <a:chExt cx="1890842" cy="1536310"/>
          </a:xfrm>
        </p:grpSpPr>
        <p:pic>
          <p:nvPicPr>
            <p:cNvPr id="33" name="Graphic 58">
              <a:extLst>
                <a:ext uri="{FF2B5EF4-FFF2-40B4-BE49-F238E27FC236}">
                  <a16:creationId xmlns:a16="http://schemas.microsoft.com/office/drawing/2014/main" id="{30E41CD9-0B72-AB88-2FCD-3E44CE3F4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844" y="3211426"/>
              <a:ext cx="1890842" cy="1536310"/>
            </a:xfrm>
            <a:prstGeom prst="rect">
              <a:avLst/>
            </a:prstGeom>
          </p:spPr>
        </p:pic>
        <p:sp>
          <p:nvSpPr>
            <p:cNvPr id="34" name="Rectangle 105">
              <a:extLst>
                <a:ext uri="{FF2B5EF4-FFF2-40B4-BE49-F238E27FC236}">
                  <a16:creationId xmlns:a16="http://schemas.microsoft.com/office/drawing/2014/main" id="{CACBF74F-1BB4-6D67-F6E8-285616AF694D}"/>
                </a:ext>
              </a:extLst>
            </p:cNvPr>
            <p:cNvSpPr/>
            <p:nvPr/>
          </p:nvSpPr>
          <p:spPr>
            <a:xfrm>
              <a:off x="900511" y="4185143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HS2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Organisational</a:t>
              </a:r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 Efficiency</a:t>
              </a:r>
            </a:p>
          </p:txBody>
        </p:sp>
      </p:grpSp>
      <p:grpSp>
        <p:nvGrpSpPr>
          <p:cNvPr id="35" name="Group 65">
            <a:extLst>
              <a:ext uri="{FF2B5EF4-FFF2-40B4-BE49-F238E27FC236}">
                <a16:creationId xmlns:a16="http://schemas.microsoft.com/office/drawing/2014/main" id="{B4DC185F-E8EC-0392-C9D6-BB80BD60F6F5}"/>
              </a:ext>
            </a:extLst>
          </p:cNvPr>
          <p:cNvGrpSpPr/>
          <p:nvPr/>
        </p:nvGrpSpPr>
        <p:grpSpPr>
          <a:xfrm>
            <a:off x="3079017" y="2918299"/>
            <a:ext cx="1683447" cy="1459715"/>
            <a:chOff x="2844848" y="3217806"/>
            <a:chExt cx="1890842" cy="1536310"/>
          </a:xfrm>
        </p:grpSpPr>
        <p:pic>
          <p:nvPicPr>
            <p:cNvPr id="36" name="Graphic 57">
              <a:extLst>
                <a:ext uri="{FF2B5EF4-FFF2-40B4-BE49-F238E27FC236}">
                  <a16:creationId xmlns:a16="http://schemas.microsoft.com/office/drawing/2014/main" id="{CF14C055-F43B-C132-B641-B6D81254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44848" y="3217806"/>
              <a:ext cx="1890842" cy="1536310"/>
            </a:xfrm>
            <a:prstGeom prst="rect">
              <a:avLst/>
            </a:prstGeom>
          </p:spPr>
        </p:pic>
        <p:sp>
          <p:nvSpPr>
            <p:cNvPr id="37" name="Rectangle 102">
              <a:extLst>
                <a:ext uri="{FF2B5EF4-FFF2-40B4-BE49-F238E27FC236}">
                  <a16:creationId xmlns:a16="http://schemas.microsoft.com/office/drawing/2014/main" id="{1945277F-737A-EB00-7571-E6B6039E97F9}"/>
                </a:ext>
              </a:extLst>
            </p:cNvPr>
            <p:cNvSpPr/>
            <p:nvPr/>
          </p:nvSpPr>
          <p:spPr>
            <a:xfrm>
              <a:off x="3050770" y="4189921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People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Driven</a:t>
              </a:r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 Change</a:t>
              </a:r>
            </a:p>
          </p:txBody>
        </p:sp>
      </p:grpSp>
      <p:grpSp>
        <p:nvGrpSpPr>
          <p:cNvPr id="38" name="Group 66">
            <a:extLst>
              <a:ext uri="{FF2B5EF4-FFF2-40B4-BE49-F238E27FC236}">
                <a16:creationId xmlns:a16="http://schemas.microsoft.com/office/drawing/2014/main" id="{40AAF45D-B036-8C44-23D5-CD79301EF556}"/>
              </a:ext>
            </a:extLst>
          </p:cNvPr>
          <p:cNvGrpSpPr/>
          <p:nvPr/>
        </p:nvGrpSpPr>
        <p:grpSpPr>
          <a:xfrm>
            <a:off x="5193460" y="2914313"/>
            <a:ext cx="1683447" cy="1459715"/>
            <a:chOff x="5033280" y="3211426"/>
            <a:chExt cx="1890842" cy="1536310"/>
          </a:xfrm>
        </p:grpSpPr>
        <p:pic>
          <p:nvPicPr>
            <p:cNvPr id="39" name="Graphic 56">
              <a:extLst>
                <a:ext uri="{FF2B5EF4-FFF2-40B4-BE49-F238E27FC236}">
                  <a16:creationId xmlns:a16="http://schemas.microsoft.com/office/drawing/2014/main" id="{C4DDACC3-557E-7DA7-E634-9EFA4DF4D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33280" y="3211426"/>
              <a:ext cx="1890842" cy="1536310"/>
            </a:xfrm>
            <a:prstGeom prst="rect">
              <a:avLst/>
            </a:prstGeom>
          </p:spPr>
        </p:pic>
        <p:sp>
          <p:nvSpPr>
            <p:cNvPr id="40" name="Rectangle 99">
              <a:extLst>
                <a:ext uri="{FF2B5EF4-FFF2-40B4-BE49-F238E27FC236}">
                  <a16:creationId xmlns:a16="http://schemas.microsoft.com/office/drawing/2014/main" id="{952F2540-A00B-0718-1DCB-35616427425F}"/>
                </a:ext>
              </a:extLst>
            </p:cNvPr>
            <p:cNvSpPr/>
            <p:nvPr/>
          </p:nvSpPr>
          <p:spPr>
            <a:xfrm>
              <a:off x="5202502" y="4155203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Process Improvement</a:t>
              </a:r>
            </a:p>
          </p:txBody>
        </p:sp>
      </p:grpSp>
      <p:grpSp>
        <p:nvGrpSpPr>
          <p:cNvPr id="41" name="Group 67">
            <a:extLst>
              <a:ext uri="{FF2B5EF4-FFF2-40B4-BE49-F238E27FC236}">
                <a16:creationId xmlns:a16="http://schemas.microsoft.com/office/drawing/2014/main" id="{23282640-B5DA-F2FC-6FE5-178A70FD174D}"/>
              </a:ext>
            </a:extLst>
          </p:cNvPr>
          <p:cNvGrpSpPr/>
          <p:nvPr/>
        </p:nvGrpSpPr>
        <p:grpSpPr>
          <a:xfrm>
            <a:off x="7361588" y="2914313"/>
            <a:ext cx="1683447" cy="1459715"/>
            <a:chOff x="7190251" y="3222733"/>
            <a:chExt cx="1890842" cy="1536310"/>
          </a:xfrm>
        </p:grpSpPr>
        <p:pic>
          <p:nvPicPr>
            <p:cNvPr id="42" name="Graphic 55">
              <a:extLst>
                <a:ext uri="{FF2B5EF4-FFF2-40B4-BE49-F238E27FC236}">
                  <a16:creationId xmlns:a16="http://schemas.microsoft.com/office/drawing/2014/main" id="{F85E1E7E-A7F3-F4A2-9C5F-BA21625B5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0251" y="3222733"/>
              <a:ext cx="1890842" cy="1536310"/>
            </a:xfrm>
            <a:prstGeom prst="rect">
              <a:avLst/>
            </a:prstGeom>
          </p:spPr>
        </p:pic>
        <p:sp>
          <p:nvSpPr>
            <p:cNvPr id="43" name="Rectangle 96">
              <a:extLst>
                <a:ext uri="{FF2B5EF4-FFF2-40B4-BE49-F238E27FC236}">
                  <a16:creationId xmlns:a16="http://schemas.microsoft.com/office/drawing/2014/main" id="{061AE293-22D0-5708-4D8A-7D5AE94C3231}"/>
                </a:ext>
              </a:extLst>
            </p:cNvPr>
            <p:cNvSpPr/>
            <p:nvPr/>
          </p:nvSpPr>
          <p:spPr>
            <a:xfrm>
              <a:off x="7382608" y="4155202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Service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Redesign</a:t>
              </a:r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 &amp;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Cost</a:t>
              </a:r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Savings</a:t>
              </a:r>
              <a:endParaRPr lang="nl-NL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4" name="Group 68">
            <a:extLst>
              <a:ext uri="{FF2B5EF4-FFF2-40B4-BE49-F238E27FC236}">
                <a16:creationId xmlns:a16="http://schemas.microsoft.com/office/drawing/2014/main" id="{CD8BC26B-0C14-0E74-FDF3-FFB12BC1AA70}"/>
              </a:ext>
            </a:extLst>
          </p:cNvPr>
          <p:cNvGrpSpPr/>
          <p:nvPr/>
        </p:nvGrpSpPr>
        <p:grpSpPr>
          <a:xfrm>
            <a:off x="1980743" y="1180666"/>
            <a:ext cx="1683447" cy="1459715"/>
            <a:chOff x="2850885" y="1391433"/>
            <a:chExt cx="1890842" cy="1536310"/>
          </a:xfrm>
        </p:grpSpPr>
        <p:pic>
          <p:nvPicPr>
            <p:cNvPr id="45" name="Graphic 50">
              <a:extLst>
                <a:ext uri="{FF2B5EF4-FFF2-40B4-BE49-F238E27FC236}">
                  <a16:creationId xmlns:a16="http://schemas.microsoft.com/office/drawing/2014/main" id="{F1E4DA96-D4A6-7FD5-ABB4-D38C878F9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0885" y="1391433"/>
              <a:ext cx="1890842" cy="1536310"/>
            </a:xfrm>
            <a:prstGeom prst="rect">
              <a:avLst/>
            </a:prstGeom>
          </p:spPr>
        </p:pic>
        <p:sp>
          <p:nvSpPr>
            <p:cNvPr id="46" name="Rectangle 92">
              <a:extLst>
                <a:ext uri="{FF2B5EF4-FFF2-40B4-BE49-F238E27FC236}">
                  <a16:creationId xmlns:a16="http://schemas.microsoft.com/office/drawing/2014/main" id="{4A375731-E6F9-341B-F70B-0180F242EE47}"/>
                </a:ext>
              </a:extLst>
            </p:cNvPr>
            <p:cNvSpPr/>
            <p:nvPr/>
          </p:nvSpPr>
          <p:spPr>
            <a:xfrm>
              <a:off x="3074486" y="2348626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Change Programme</a:t>
              </a:r>
            </a:p>
          </p:txBody>
        </p:sp>
        <p:pic>
          <p:nvPicPr>
            <p:cNvPr id="47" name="Picture 93" descr="Leeds Federated Housing Association">
              <a:extLst>
                <a:ext uri="{FF2B5EF4-FFF2-40B4-BE49-F238E27FC236}">
                  <a16:creationId xmlns:a16="http://schemas.microsoft.com/office/drawing/2014/main" id="{D45AE0E8-B56D-07D4-5D7B-30AC8CEB0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754" y="1625088"/>
              <a:ext cx="1302145" cy="453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TextBox 39">
            <a:extLst>
              <a:ext uri="{FF2B5EF4-FFF2-40B4-BE49-F238E27FC236}">
                <a16:creationId xmlns:a16="http://schemas.microsoft.com/office/drawing/2014/main" id="{0C8A1021-9B90-1931-E668-A106F691BC97}"/>
              </a:ext>
            </a:extLst>
          </p:cNvPr>
          <p:cNvSpPr txBox="1"/>
          <p:nvPr/>
        </p:nvSpPr>
        <p:spPr>
          <a:xfrm>
            <a:off x="562206" y="296416"/>
            <a:ext cx="928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rgbClr val="3C3C3C"/>
                </a:solidFill>
                <a:latin typeface="+mj-lt"/>
              </a:rPr>
              <a:t>350+ </a:t>
            </a:r>
            <a:r>
              <a:rPr lang="nl-NL" sz="2800" b="1" dirty="0" err="1">
                <a:solidFill>
                  <a:srgbClr val="3C3C3C"/>
                </a:solidFill>
                <a:latin typeface="+mj-lt"/>
              </a:rPr>
              <a:t>Customers</a:t>
            </a:r>
            <a:r>
              <a:rPr lang="nl-NL" sz="2800" b="1" dirty="0">
                <a:solidFill>
                  <a:srgbClr val="3C3C3C"/>
                </a:solidFill>
                <a:latin typeface="+mj-lt"/>
              </a:rPr>
              <a:t> </a:t>
            </a:r>
            <a:r>
              <a:rPr lang="nl-NL" sz="2800" b="1" dirty="0" err="1">
                <a:solidFill>
                  <a:srgbClr val="3C3C3C"/>
                </a:solidFill>
                <a:latin typeface="+mj-lt"/>
              </a:rPr>
              <a:t>world</a:t>
            </a:r>
            <a:r>
              <a:rPr lang="nl-NL" sz="2800" b="1" dirty="0">
                <a:solidFill>
                  <a:srgbClr val="3C3C3C"/>
                </a:solidFill>
                <a:latin typeface="+mj-lt"/>
              </a:rPr>
              <a:t> </a:t>
            </a:r>
            <a:r>
              <a:rPr lang="nl-NL" sz="2800" b="1" dirty="0" err="1">
                <a:solidFill>
                  <a:srgbClr val="3C3C3C"/>
                </a:solidFill>
                <a:latin typeface="+mj-lt"/>
              </a:rPr>
              <a:t>wide</a:t>
            </a:r>
            <a:r>
              <a:rPr lang="nl-NL" sz="2800" b="1" dirty="0">
                <a:solidFill>
                  <a:srgbClr val="3C3C3C"/>
                </a:solidFill>
                <a:latin typeface="+mj-lt"/>
              </a:rPr>
              <a:t>. Offices in Schiphol &amp; London</a:t>
            </a:r>
          </a:p>
        </p:txBody>
      </p:sp>
      <p:grpSp>
        <p:nvGrpSpPr>
          <p:cNvPr id="52" name="Group 71">
            <a:extLst>
              <a:ext uri="{FF2B5EF4-FFF2-40B4-BE49-F238E27FC236}">
                <a16:creationId xmlns:a16="http://schemas.microsoft.com/office/drawing/2014/main" id="{807A60C4-7391-A189-60D6-12E20A038498}"/>
              </a:ext>
            </a:extLst>
          </p:cNvPr>
          <p:cNvGrpSpPr/>
          <p:nvPr/>
        </p:nvGrpSpPr>
        <p:grpSpPr>
          <a:xfrm>
            <a:off x="4140136" y="4678234"/>
            <a:ext cx="1683447" cy="1459715"/>
            <a:chOff x="5033280" y="4998861"/>
            <a:chExt cx="1890842" cy="1536310"/>
          </a:xfrm>
        </p:grpSpPr>
        <p:pic>
          <p:nvPicPr>
            <p:cNvPr id="53" name="Graphic 60">
              <a:extLst>
                <a:ext uri="{FF2B5EF4-FFF2-40B4-BE49-F238E27FC236}">
                  <a16:creationId xmlns:a16="http://schemas.microsoft.com/office/drawing/2014/main" id="{485BA353-9706-1CC6-E37C-8F510B66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33280" y="4998861"/>
              <a:ext cx="1890842" cy="1536310"/>
            </a:xfrm>
            <a:prstGeom prst="rect">
              <a:avLst/>
            </a:prstGeom>
          </p:spPr>
        </p:pic>
        <p:sp>
          <p:nvSpPr>
            <p:cNvPr id="54" name="Rectangle 87">
              <a:extLst>
                <a:ext uri="{FF2B5EF4-FFF2-40B4-BE49-F238E27FC236}">
                  <a16:creationId xmlns:a16="http://schemas.microsoft.com/office/drawing/2014/main" id="{87A46B38-B7A4-6467-F637-E432EC74FE5D}"/>
                </a:ext>
              </a:extLst>
            </p:cNvPr>
            <p:cNvSpPr/>
            <p:nvPr/>
          </p:nvSpPr>
          <p:spPr>
            <a:xfrm>
              <a:off x="5202502" y="5969327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Automation</a:t>
              </a:r>
            </a:p>
          </p:txBody>
        </p:sp>
      </p:grpSp>
      <p:sp>
        <p:nvSpPr>
          <p:cNvPr id="55" name="Rectangle 72">
            <a:extLst>
              <a:ext uri="{FF2B5EF4-FFF2-40B4-BE49-F238E27FC236}">
                <a16:creationId xmlns:a16="http://schemas.microsoft.com/office/drawing/2014/main" id="{D8E19AE5-9912-FBA6-448A-EE8EDBD3837D}"/>
              </a:ext>
            </a:extLst>
          </p:cNvPr>
          <p:cNvSpPr/>
          <p:nvPr/>
        </p:nvSpPr>
        <p:spPr>
          <a:xfrm>
            <a:off x="6496176" y="1929465"/>
            <a:ext cx="1391279" cy="419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200" i="1" dirty="0">
              <a:solidFill>
                <a:srgbClr val="00B050"/>
              </a:solidFill>
            </a:endParaRPr>
          </a:p>
        </p:txBody>
      </p:sp>
      <p:grpSp>
        <p:nvGrpSpPr>
          <p:cNvPr id="56" name="Group 73">
            <a:extLst>
              <a:ext uri="{FF2B5EF4-FFF2-40B4-BE49-F238E27FC236}">
                <a16:creationId xmlns:a16="http://schemas.microsoft.com/office/drawing/2014/main" id="{C79448C8-B52F-5853-61A9-CE31D214D164}"/>
              </a:ext>
            </a:extLst>
          </p:cNvPr>
          <p:cNvGrpSpPr/>
          <p:nvPr/>
        </p:nvGrpSpPr>
        <p:grpSpPr>
          <a:xfrm>
            <a:off x="4095186" y="1183977"/>
            <a:ext cx="1683447" cy="1459715"/>
            <a:chOff x="5038421" y="1385053"/>
            <a:chExt cx="1890842" cy="1536310"/>
          </a:xfrm>
        </p:grpSpPr>
        <p:pic>
          <p:nvPicPr>
            <p:cNvPr id="57" name="Graphic 51">
              <a:extLst>
                <a:ext uri="{FF2B5EF4-FFF2-40B4-BE49-F238E27FC236}">
                  <a16:creationId xmlns:a16="http://schemas.microsoft.com/office/drawing/2014/main" id="{4D641703-F3E7-CDDD-1554-08E23365C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38421" y="1385053"/>
              <a:ext cx="1890842" cy="1536310"/>
            </a:xfrm>
            <a:prstGeom prst="rect">
              <a:avLst/>
            </a:prstGeom>
          </p:spPr>
        </p:pic>
        <p:pic>
          <p:nvPicPr>
            <p:cNvPr id="58" name="Picture 84" descr="Image result for rugby city council">
              <a:extLst>
                <a:ext uri="{FF2B5EF4-FFF2-40B4-BE49-F238E27FC236}">
                  <a16:creationId xmlns:a16="http://schemas.microsoft.com/office/drawing/2014/main" id="{57742845-CFB1-2835-CFFA-69479A4AA0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02" b="7928"/>
            <a:stretch/>
          </p:blipFill>
          <p:spPr bwMode="auto">
            <a:xfrm>
              <a:off x="5643789" y="1503240"/>
              <a:ext cx="650008" cy="728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85">
              <a:extLst>
                <a:ext uri="{FF2B5EF4-FFF2-40B4-BE49-F238E27FC236}">
                  <a16:creationId xmlns:a16="http://schemas.microsoft.com/office/drawing/2014/main" id="{9E6FC348-596F-1FCC-E863-036F2E19075E}"/>
                </a:ext>
              </a:extLst>
            </p:cNvPr>
            <p:cNvSpPr/>
            <p:nvPr/>
          </p:nvSpPr>
          <p:spPr>
            <a:xfrm>
              <a:off x="5235814" y="2327667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Housing</a:t>
              </a:r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 Applications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Implementation</a:t>
              </a:r>
              <a:endParaRPr lang="nl-NL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0" name="Group 74">
            <a:extLst>
              <a:ext uri="{FF2B5EF4-FFF2-40B4-BE49-F238E27FC236}">
                <a16:creationId xmlns:a16="http://schemas.microsoft.com/office/drawing/2014/main" id="{A6913784-C510-75B8-82FF-D8321571B046}"/>
              </a:ext>
            </a:extLst>
          </p:cNvPr>
          <p:cNvGrpSpPr/>
          <p:nvPr/>
        </p:nvGrpSpPr>
        <p:grpSpPr>
          <a:xfrm>
            <a:off x="6272575" y="1175089"/>
            <a:ext cx="1683447" cy="1459715"/>
            <a:chOff x="7195392" y="1396360"/>
            <a:chExt cx="1890842" cy="1536310"/>
          </a:xfrm>
        </p:grpSpPr>
        <p:pic>
          <p:nvPicPr>
            <p:cNvPr id="62" name="Graphic 52">
              <a:extLst>
                <a:ext uri="{FF2B5EF4-FFF2-40B4-BE49-F238E27FC236}">
                  <a16:creationId xmlns:a16="http://schemas.microsoft.com/office/drawing/2014/main" id="{867D0AA6-2944-DAC8-6DCA-FC6A21F0A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5392" y="1396360"/>
              <a:ext cx="1890842" cy="1536310"/>
            </a:xfrm>
            <a:prstGeom prst="rect">
              <a:avLst/>
            </a:prstGeom>
          </p:spPr>
        </p:pic>
        <p:sp>
          <p:nvSpPr>
            <p:cNvPr id="68" name="Rectangle 81">
              <a:extLst>
                <a:ext uri="{FF2B5EF4-FFF2-40B4-BE49-F238E27FC236}">
                  <a16:creationId xmlns:a16="http://schemas.microsoft.com/office/drawing/2014/main" id="{37A33D26-B3E4-2939-0B1F-4AD1C56A9ECF}"/>
                </a:ext>
              </a:extLst>
            </p:cNvPr>
            <p:cNvSpPr/>
            <p:nvPr/>
          </p:nvSpPr>
          <p:spPr>
            <a:xfrm>
              <a:off x="7239774" y="2337526"/>
              <a:ext cx="183083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RPA,</a:t>
              </a:r>
            </a:p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1000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processes</a:t>
              </a:r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 in 2yr</a:t>
              </a:r>
            </a:p>
          </p:txBody>
        </p:sp>
        <p:pic>
          <p:nvPicPr>
            <p:cNvPr id="74" name="Picture 82" descr="Home – The City of Edinburgh Council">
              <a:extLst>
                <a:ext uri="{FF2B5EF4-FFF2-40B4-BE49-F238E27FC236}">
                  <a16:creationId xmlns:a16="http://schemas.microsoft.com/office/drawing/2014/main" id="{48A9D48E-E125-ED65-6245-5087699A7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353" y="1747151"/>
              <a:ext cx="1494538" cy="281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5" name="Picture 2">
            <a:extLst>
              <a:ext uri="{FF2B5EF4-FFF2-40B4-BE49-F238E27FC236}">
                <a16:creationId xmlns:a16="http://schemas.microsoft.com/office/drawing/2014/main" id="{2D7F9F2D-3189-BF5E-A3B0-2836F36CB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9652" y="3025153"/>
            <a:ext cx="1092257" cy="694703"/>
          </a:xfrm>
          <a:prstGeom prst="rect">
            <a:avLst/>
          </a:prstGeom>
        </p:spPr>
      </p:pic>
      <p:pic>
        <p:nvPicPr>
          <p:cNvPr id="86" name="Picture 4">
            <a:extLst>
              <a:ext uri="{FF2B5EF4-FFF2-40B4-BE49-F238E27FC236}">
                <a16:creationId xmlns:a16="http://schemas.microsoft.com/office/drawing/2014/main" id="{8E9A4919-5822-1DF8-B75A-B4BB566030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14"/>
          <a:stretch/>
        </p:blipFill>
        <p:spPr>
          <a:xfrm>
            <a:off x="7508688" y="3051708"/>
            <a:ext cx="1337439" cy="668484"/>
          </a:xfrm>
          <a:prstGeom prst="rect">
            <a:avLst/>
          </a:prstGeom>
        </p:spPr>
      </p:pic>
      <p:pic>
        <p:nvPicPr>
          <p:cNvPr id="95" name="Picture 2" descr="Official New College Durham - Construction student, Matthew Hawkey, took  part in a five-day interactive work experience with SCS Railways (Skanska  Costain STRABAG) 🚧 The opportunity involved a series of masterclasses,  webinars,">
            <a:extLst>
              <a:ext uri="{FF2B5EF4-FFF2-40B4-BE49-F238E27FC236}">
                <a16:creationId xmlns:a16="http://schemas.microsoft.com/office/drawing/2014/main" id="{569C23EC-D065-6ACF-168E-BAB647971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 b="24962"/>
          <a:stretch/>
        </p:blipFill>
        <p:spPr bwMode="auto">
          <a:xfrm>
            <a:off x="1233844" y="3073601"/>
            <a:ext cx="1122131" cy="6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5B159E32-AB28-F308-CE1E-B47EE4738B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5109" y="3127088"/>
            <a:ext cx="1365169" cy="533986"/>
          </a:xfrm>
          <a:prstGeom prst="rect">
            <a:avLst/>
          </a:prstGeom>
        </p:spPr>
      </p:pic>
      <p:grpSp>
        <p:nvGrpSpPr>
          <p:cNvPr id="97" name="Group 55">
            <a:extLst>
              <a:ext uri="{FF2B5EF4-FFF2-40B4-BE49-F238E27FC236}">
                <a16:creationId xmlns:a16="http://schemas.microsoft.com/office/drawing/2014/main" id="{29719997-FC98-86D1-F9C0-74F3320603F1}"/>
              </a:ext>
            </a:extLst>
          </p:cNvPr>
          <p:cNvGrpSpPr/>
          <p:nvPr/>
        </p:nvGrpSpPr>
        <p:grpSpPr>
          <a:xfrm>
            <a:off x="6376822" y="4643598"/>
            <a:ext cx="1683447" cy="1459715"/>
            <a:chOff x="9264378" y="3217806"/>
            <a:chExt cx="1890842" cy="1536310"/>
          </a:xfrm>
        </p:grpSpPr>
        <p:pic>
          <p:nvPicPr>
            <p:cNvPr id="102" name="Graphic 54">
              <a:extLst>
                <a:ext uri="{FF2B5EF4-FFF2-40B4-BE49-F238E27FC236}">
                  <a16:creationId xmlns:a16="http://schemas.microsoft.com/office/drawing/2014/main" id="{DDD67A97-316A-4740-CCF1-26F0DF34C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64378" y="3217806"/>
              <a:ext cx="1890842" cy="1536310"/>
            </a:xfrm>
            <a:prstGeom prst="rect">
              <a:avLst/>
            </a:prstGeom>
          </p:spPr>
        </p:pic>
        <p:sp>
          <p:nvSpPr>
            <p:cNvPr id="105" name="Rectangle 57">
              <a:extLst>
                <a:ext uri="{FF2B5EF4-FFF2-40B4-BE49-F238E27FC236}">
                  <a16:creationId xmlns:a16="http://schemas.microsoft.com/office/drawing/2014/main" id="{2F421355-4F54-6EDF-2FF7-45C9929FF3D0}"/>
                </a:ext>
              </a:extLst>
            </p:cNvPr>
            <p:cNvSpPr/>
            <p:nvPr/>
          </p:nvSpPr>
          <p:spPr>
            <a:xfrm>
              <a:off x="9420450" y="4141476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11" name="Picture 4" descr="South Ayrshire Council - mygov.scot">
            <a:extLst>
              <a:ext uri="{FF2B5EF4-FFF2-40B4-BE49-F238E27FC236}">
                <a16:creationId xmlns:a16="http://schemas.microsoft.com/office/drawing/2014/main" id="{32E2347F-1792-9B71-FAFF-BF043464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40" y="4791317"/>
            <a:ext cx="1378871" cy="5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Rectangle 95">
            <a:extLst>
              <a:ext uri="{FF2B5EF4-FFF2-40B4-BE49-F238E27FC236}">
                <a16:creationId xmlns:a16="http://schemas.microsoft.com/office/drawing/2014/main" id="{487FD3BD-5DE1-F277-ABC6-3E4543EC1300}"/>
              </a:ext>
            </a:extLst>
          </p:cNvPr>
          <p:cNvSpPr/>
          <p:nvPr/>
        </p:nvSpPr>
        <p:spPr>
          <a:xfrm>
            <a:off x="6540432" y="5580814"/>
            <a:ext cx="1391279" cy="419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1" dirty="0">
                <a:solidFill>
                  <a:schemeClr val="bg1"/>
                </a:solidFill>
                <a:latin typeface="+mj-lt"/>
              </a:rPr>
              <a:t>Change </a:t>
            </a:r>
            <a:r>
              <a:rPr lang="nl-NL" sz="1200" b="1" dirty="0" err="1">
                <a:solidFill>
                  <a:schemeClr val="bg1"/>
                </a:solidFill>
                <a:latin typeface="+mj-lt"/>
              </a:rPr>
              <a:t>Programme</a:t>
            </a:r>
            <a:endParaRPr lang="nl-NL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7" name="Group 58">
            <a:extLst>
              <a:ext uri="{FF2B5EF4-FFF2-40B4-BE49-F238E27FC236}">
                <a16:creationId xmlns:a16="http://schemas.microsoft.com/office/drawing/2014/main" id="{A88714C4-9307-2B74-9FC2-143F0E33FA0B}"/>
              </a:ext>
            </a:extLst>
          </p:cNvPr>
          <p:cNvGrpSpPr/>
          <p:nvPr/>
        </p:nvGrpSpPr>
        <p:grpSpPr>
          <a:xfrm>
            <a:off x="1961639" y="4655897"/>
            <a:ext cx="1683447" cy="1459715"/>
            <a:chOff x="767844" y="3211426"/>
            <a:chExt cx="1890842" cy="1536310"/>
          </a:xfrm>
        </p:grpSpPr>
        <p:pic>
          <p:nvPicPr>
            <p:cNvPr id="118" name="Graphic 58">
              <a:extLst>
                <a:ext uri="{FF2B5EF4-FFF2-40B4-BE49-F238E27FC236}">
                  <a16:creationId xmlns:a16="http://schemas.microsoft.com/office/drawing/2014/main" id="{56F60175-E52F-C4B4-6636-A35EDA6E7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844" y="3211426"/>
              <a:ext cx="1890842" cy="1536310"/>
            </a:xfrm>
            <a:prstGeom prst="rect">
              <a:avLst/>
            </a:prstGeom>
          </p:spPr>
        </p:pic>
        <p:sp>
          <p:nvSpPr>
            <p:cNvPr id="119" name="Rectangle 61">
              <a:extLst>
                <a:ext uri="{FF2B5EF4-FFF2-40B4-BE49-F238E27FC236}">
                  <a16:creationId xmlns:a16="http://schemas.microsoft.com/office/drawing/2014/main" id="{092F7952-49F1-D36B-5136-ACB9C3149489}"/>
                </a:ext>
              </a:extLst>
            </p:cNvPr>
            <p:cNvSpPr/>
            <p:nvPr/>
          </p:nvSpPr>
          <p:spPr>
            <a:xfrm>
              <a:off x="900511" y="4185143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Customer service </a:t>
              </a:r>
              <a:r>
                <a:rPr lang="nl-NL" sz="1200" b="1" dirty="0" err="1">
                  <a:solidFill>
                    <a:schemeClr val="bg1"/>
                  </a:solidFill>
                  <a:latin typeface="+mj-lt"/>
                </a:rPr>
                <a:t>improvement</a:t>
              </a:r>
              <a:endParaRPr lang="nl-NL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0" name="Picture 2" descr="Tewkesbury Borough Council">
            <a:extLst>
              <a:ext uri="{FF2B5EF4-FFF2-40B4-BE49-F238E27FC236}">
                <a16:creationId xmlns:a16="http://schemas.microsoft.com/office/drawing/2014/main" id="{1D312F4E-07CE-6322-950D-E216F4F96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15" y="4791163"/>
            <a:ext cx="664678" cy="63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" name="Group 76">
            <a:extLst>
              <a:ext uri="{FF2B5EF4-FFF2-40B4-BE49-F238E27FC236}">
                <a16:creationId xmlns:a16="http://schemas.microsoft.com/office/drawing/2014/main" id="{E6927857-3518-032A-0E91-34D49CB737B6}"/>
              </a:ext>
            </a:extLst>
          </p:cNvPr>
          <p:cNvGrpSpPr/>
          <p:nvPr/>
        </p:nvGrpSpPr>
        <p:grpSpPr>
          <a:xfrm>
            <a:off x="8475237" y="4643598"/>
            <a:ext cx="1683447" cy="1459715"/>
            <a:chOff x="9264378" y="3217806"/>
            <a:chExt cx="1890842" cy="1536310"/>
          </a:xfrm>
        </p:grpSpPr>
        <p:pic>
          <p:nvPicPr>
            <p:cNvPr id="122" name="Graphic 54">
              <a:extLst>
                <a:ext uri="{FF2B5EF4-FFF2-40B4-BE49-F238E27FC236}">
                  <a16:creationId xmlns:a16="http://schemas.microsoft.com/office/drawing/2014/main" id="{B7578B01-5341-424B-30FD-32DD99D24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64378" y="3217806"/>
              <a:ext cx="1890842" cy="1536310"/>
            </a:xfrm>
            <a:prstGeom prst="rect">
              <a:avLst/>
            </a:prstGeom>
          </p:spPr>
        </p:pic>
        <p:sp>
          <p:nvSpPr>
            <p:cNvPr id="123" name="Rectangle 78">
              <a:extLst>
                <a:ext uri="{FF2B5EF4-FFF2-40B4-BE49-F238E27FC236}">
                  <a16:creationId xmlns:a16="http://schemas.microsoft.com/office/drawing/2014/main" id="{BE968903-D023-E912-4600-DF13CA26043E}"/>
                </a:ext>
              </a:extLst>
            </p:cNvPr>
            <p:cNvSpPr/>
            <p:nvPr/>
          </p:nvSpPr>
          <p:spPr>
            <a:xfrm>
              <a:off x="9420450" y="4141476"/>
              <a:ext cx="1562680" cy="44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+mj-lt"/>
                </a:rPr>
                <a:t>ASC redesign &amp; digital change </a:t>
              </a:r>
            </a:p>
          </p:txBody>
        </p:sp>
      </p:grpSp>
      <p:pic>
        <p:nvPicPr>
          <p:cNvPr id="124" name="Picture 4" descr="Council - Wednesday, 22nd December 2021 at 4:00pm - Wrexham Council Webcasts">
            <a:extLst>
              <a:ext uri="{FF2B5EF4-FFF2-40B4-BE49-F238E27FC236}">
                <a16:creationId xmlns:a16="http://schemas.microsoft.com/office/drawing/2014/main" id="{3595B83A-09BA-F0B9-B080-EC4AE049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693" y="4778291"/>
            <a:ext cx="1159549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Gateshead Council - NewcastleGateshead Initiative">
            <a:extLst>
              <a:ext uri="{FF2B5EF4-FFF2-40B4-BE49-F238E27FC236}">
                <a16:creationId xmlns:a16="http://schemas.microsoft.com/office/drawing/2014/main" id="{0CE9F83C-EDFD-281A-BA99-40B77FF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81" y="3170615"/>
            <a:ext cx="1258852" cy="3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6" descr="West Lothian Council | SDP membership organisations | Supplier Development  Programme">
            <a:extLst>
              <a:ext uri="{FF2B5EF4-FFF2-40B4-BE49-F238E27FC236}">
                <a16:creationId xmlns:a16="http://schemas.microsoft.com/office/drawing/2014/main" id="{EE1460AE-93AD-3C8A-384A-A2B2231C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97" y="4873599"/>
            <a:ext cx="1325602" cy="5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CE938-6C64-E0DE-E670-5251AD583A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7647" y="1329521"/>
            <a:ext cx="1327560" cy="6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97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8E42367-0DCD-3B1F-B2F8-8D3EF0F10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2" y="269389"/>
            <a:ext cx="8287471" cy="6191147"/>
          </a:xfrm>
          <a:prstGeom prst="rect">
            <a:avLst/>
          </a:prstGeom>
        </p:spPr>
      </p:pic>
      <p:sp>
        <p:nvSpPr>
          <p:cNvPr id="5" name="Action Button: Go Back or Previous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2A21AE7-1E7F-3B87-0443-A9AE5775874E}"/>
              </a:ext>
            </a:extLst>
          </p:cNvPr>
          <p:cNvSpPr/>
          <p:nvPr/>
        </p:nvSpPr>
        <p:spPr>
          <a:xfrm>
            <a:off x="10305629" y="5901516"/>
            <a:ext cx="829558" cy="381786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4431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4CEC-1AD4-8572-003E-08BF41D00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ACD9A-36CE-077E-AEC9-AEE472CB3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85" y="927185"/>
            <a:ext cx="9680906" cy="5605269"/>
          </a:xfrm>
          <a:prstGeom prst="rect">
            <a:avLst/>
          </a:prstGeom>
        </p:spPr>
      </p:pic>
      <p:sp>
        <p:nvSpPr>
          <p:cNvPr id="5" name="Action Button: Go Back or Previous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9E62C9CA-DE29-A63E-04D5-089A64B1E6EB}"/>
              </a:ext>
            </a:extLst>
          </p:cNvPr>
          <p:cNvSpPr/>
          <p:nvPr/>
        </p:nvSpPr>
        <p:spPr>
          <a:xfrm>
            <a:off x="10305629" y="5901516"/>
            <a:ext cx="829558" cy="381786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5404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B13B5C-3852-0293-5C50-AA38E573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48" y="430424"/>
            <a:ext cx="10443518" cy="6062739"/>
          </a:xfrm>
          <a:prstGeom prst="rect">
            <a:avLst/>
          </a:prstGeom>
        </p:spPr>
      </p:pic>
      <p:sp>
        <p:nvSpPr>
          <p:cNvPr id="5" name="Action Button: Go Back or Previous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7029B174-0C19-CC35-6929-AF5E35732F41}"/>
              </a:ext>
            </a:extLst>
          </p:cNvPr>
          <p:cNvSpPr/>
          <p:nvPr/>
        </p:nvSpPr>
        <p:spPr>
          <a:xfrm>
            <a:off x="10305629" y="5901516"/>
            <a:ext cx="829558" cy="381786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716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81613-002D-550B-F26A-40F0CC7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49" y="616759"/>
            <a:ext cx="10236769" cy="5942713"/>
          </a:xfrm>
          <a:prstGeom prst="rect">
            <a:avLst/>
          </a:prstGeom>
          <a:ln>
            <a:solidFill>
              <a:srgbClr val="074B77"/>
            </a:solidFill>
          </a:ln>
        </p:spPr>
      </p:pic>
      <p:sp>
        <p:nvSpPr>
          <p:cNvPr id="5" name="Action Button: Go Back or Previous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502CE13-7CD1-9675-38F7-75340A55B98F}"/>
              </a:ext>
            </a:extLst>
          </p:cNvPr>
          <p:cNvSpPr/>
          <p:nvPr/>
        </p:nvSpPr>
        <p:spPr>
          <a:xfrm>
            <a:off x="10305629" y="5901516"/>
            <a:ext cx="829558" cy="381786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532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905697-13F4-4AB8-B1A5-F68C35CF8E5C}"/>
              </a:ext>
            </a:extLst>
          </p:cNvPr>
          <p:cNvGrpSpPr/>
          <p:nvPr/>
        </p:nvGrpSpPr>
        <p:grpSpPr>
          <a:xfrm>
            <a:off x="2676298" y="1141164"/>
            <a:ext cx="5508290" cy="4600885"/>
            <a:chOff x="1763685" y="1412775"/>
            <a:chExt cx="5508290" cy="4600885"/>
          </a:xfrm>
        </p:grpSpPr>
        <p:sp>
          <p:nvSpPr>
            <p:cNvPr id="5" name="Afgeronde rechthoek 9">
              <a:extLst>
                <a:ext uri="{FF2B5EF4-FFF2-40B4-BE49-F238E27FC236}">
                  <a16:creationId xmlns:a16="http://schemas.microsoft.com/office/drawing/2014/main" id="{C2440145-AF33-4728-AEF2-5302BAD4CB8E}"/>
                </a:ext>
              </a:extLst>
            </p:cNvPr>
            <p:cNvSpPr/>
            <p:nvPr/>
          </p:nvSpPr>
          <p:spPr>
            <a:xfrm>
              <a:off x="1763685" y="1412775"/>
              <a:ext cx="5508290" cy="4600885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6" name="Gebogen verbindingslijn 11">
              <a:extLst>
                <a:ext uri="{FF2B5EF4-FFF2-40B4-BE49-F238E27FC236}">
                  <a16:creationId xmlns:a16="http://schemas.microsoft.com/office/drawing/2014/main" id="{B1C6F6D0-5035-4705-AD04-F2A1CD072B06}"/>
                </a:ext>
              </a:extLst>
            </p:cNvPr>
            <p:cNvCxnSpPr/>
            <p:nvPr/>
          </p:nvCxnSpPr>
          <p:spPr>
            <a:xfrm rot="5400013">
              <a:off x="2732359" y="3675143"/>
              <a:ext cx="3588938" cy="0"/>
            </a:xfrm>
            <a:prstGeom prst="bentConnector3">
              <a:avLst/>
            </a:prstGeom>
            <a:noFill/>
            <a:ln w="6345" cap="flat">
              <a:solidFill>
                <a:srgbClr val="5B9BD5"/>
              </a:solidFill>
              <a:prstDash val="solid"/>
              <a:miter/>
            </a:ln>
          </p:spPr>
        </p:cxnSp>
        <p:cxnSp>
          <p:nvCxnSpPr>
            <p:cNvPr id="7" name="Gebogen verbindingslijn 36">
              <a:extLst>
                <a:ext uri="{FF2B5EF4-FFF2-40B4-BE49-F238E27FC236}">
                  <a16:creationId xmlns:a16="http://schemas.microsoft.com/office/drawing/2014/main" id="{739B97C0-29B1-459F-80BD-0FDB646462FB}"/>
                </a:ext>
              </a:extLst>
            </p:cNvPr>
            <p:cNvCxnSpPr/>
            <p:nvPr/>
          </p:nvCxnSpPr>
          <p:spPr>
            <a:xfrm>
              <a:off x="2636590" y="3617366"/>
              <a:ext cx="3717337" cy="0"/>
            </a:xfrm>
            <a:prstGeom prst="bentConnector3">
              <a:avLst/>
            </a:prstGeom>
            <a:noFill/>
            <a:ln w="6345" cap="flat">
              <a:solidFill>
                <a:srgbClr val="5B9BD5"/>
              </a:solidFill>
              <a:prstDash val="solid"/>
              <a:miter/>
            </a:ln>
          </p:spPr>
        </p:cxnSp>
        <p:sp>
          <p:nvSpPr>
            <p:cNvPr id="8" name="Tekstvak 34">
              <a:extLst>
                <a:ext uri="{FF2B5EF4-FFF2-40B4-BE49-F238E27FC236}">
                  <a16:creationId xmlns:a16="http://schemas.microsoft.com/office/drawing/2014/main" id="{95229510-1D63-49AC-9C9E-DF7CF8659CB4}"/>
                </a:ext>
              </a:extLst>
            </p:cNvPr>
            <p:cNvSpPr txBox="1"/>
            <p:nvPr/>
          </p:nvSpPr>
          <p:spPr>
            <a:xfrm>
              <a:off x="3841682" y="1518889"/>
              <a:ext cx="1403530" cy="52321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The organization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Tekstvak 44">
              <a:extLst>
                <a:ext uri="{FF2B5EF4-FFF2-40B4-BE49-F238E27FC236}">
                  <a16:creationId xmlns:a16="http://schemas.microsoft.com/office/drawing/2014/main" id="{D652E727-9C94-4D57-8331-5617AD8DAFDB}"/>
                </a:ext>
              </a:extLst>
            </p:cNvPr>
            <p:cNvSpPr txBox="1"/>
            <p:nvPr/>
          </p:nvSpPr>
          <p:spPr>
            <a:xfrm>
              <a:off x="3835496" y="5469318"/>
              <a:ext cx="1319524" cy="52321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IT Departments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Specialist</a:t>
              </a:r>
            </a:p>
          </p:txBody>
        </p:sp>
        <p:sp>
          <p:nvSpPr>
            <p:cNvPr id="10" name="Tekstvak 46">
              <a:extLst>
                <a:ext uri="{FF2B5EF4-FFF2-40B4-BE49-F238E27FC236}">
                  <a16:creationId xmlns:a16="http://schemas.microsoft.com/office/drawing/2014/main" id="{BAD44174-B757-4640-A24D-F90611988C05}"/>
                </a:ext>
              </a:extLst>
            </p:cNvPr>
            <p:cNvSpPr txBox="1"/>
            <p:nvPr/>
          </p:nvSpPr>
          <p:spPr>
            <a:xfrm>
              <a:off x="1763685" y="3430947"/>
              <a:ext cx="752130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l-NL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Generic</a:t>
              </a:r>
            </a:p>
          </p:txBody>
        </p:sp>
        <p:sp>
          <p:nvSpPr>
            <p:cNvPr id="11" name="Tekstvak 48">
              <a:extLst>
                <a:ext uri="{FF2B5EF4-FFF2-40B4-BE49-F238E27FC236}">
                  <a16:creationId xmlns:a16="http://schemas.microsoft.com/office/drawing/2014/main" id="{DCB1D161-D393-47B5-B6C4-3A06E304C546}"/>
                </a:ext>
              </a:extLst>
            </p:cNvPr>
            <p:cNvSpPr txBox="1"/>
            <p:nvPr/>
          </p:nvSpPr>
          <p:spPr>
            <a:xfrm>
              <a:off x="6353927" y="3453487"/>
              <a:ext cx="898324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Processes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3A2BF8-2204-4272-9D5A-48588DE9FB27}"/>
              </a:ext>
            </a:extLst>
          </p:cNvPr>
          <p:cNvSpPr/>
          <p:nvPr/>
        </p:nvSpPr>
        <p:spPr>
          <a:xfrm>
            <a:off x="3107356" y="1897576"/>
            <a:ext cx="1600766" cy="8405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ato" panose="020F0502020204030203" pitchFamily="34" charset="0"/>
              </a:rPr>
              <a:t>Brown Paper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ato" panose="020F0502020204030203" pitchFamily="34" charset="0"/>
              </a:rPr>
              <a:t>PowerPoint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Lato" panose="020F0502020204030203" pitchFamily="34" charset="0"/>
              </a:rPr>
              <a:t>Visio</a:t>
            </a: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Lato" panose="020F0502020204030203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6C7A05-AFDD-48EB-8A43-CE7EDD946CB2}"/>
              </a:ext>
            </a:extLst>
          </p:cNvPr>
          <p:cNvSpPr/>
          <p:nvPr/>
        </p:nvSpPr>
        <p:spPr>
          <a:xfrm>
            <a:off x="5994123" y="3969974"/>
            <a:ext cx="1600766" cy="8405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Lato" panose="020F0502020204030203" pitchFamily="34" charset="0"/>
              </a:rPr>
              <a:t>BPM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>
                <a:solidFill>
                  <a:srgbClr val="000000"/>
                </a:solidFill>
                <a:latin typeface="Lato" panose="020F0502020204030203" pitchFamily="34" charset="0"/>
              </a:rPr>
              <a:t>RPA / Workflow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Lato" panose="020F0502020204030203" pitchFamily="34" charset="0"/>
              </a:rPr>
              <a:t>Mining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F4290E-5E65-485E-A56C-1EF5AA4361B1}"/>
              </a:ext>
            </a:extLst>
          </p:cNvPr>
          <p:cNvSpPr txBox="1">
            <a:spLocks/>
          </p:cNvSpPr>
          <p:nvPr/>
        </p:nvSpPr>
        <p:spPr>
          <a:xfrm>
            <a:off x="1999126" y="394468"/>
            <a:ext cx="6966880" cy="728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414141"/>
                </a:solidFill>
                <a:ea typeface="Verdana" panose="020B0604030504040204" pitchFamily="34" charset="0"/>
              </a:rPr>
              <a:t>Gartner: a process exploration tool</a:t>
            </a:r>
          </a:p>
          <a:p>
            <a:r>
              <a:rPr lang="en-US" sz="2400" b="0" dirty="0">
                <a:solidFill>
                  <a:srgbClr val="414141"/>
                </a:solidFill>
                <a:ea typeface="Verdana" panose="020B0604030504040204" pitchFamily="34" charset="0"/>
              </a:rPr>
              <a:t>(not a BPM tool)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15CCC-3E63-05A2-3612-1476AFE1F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290" y="1838903"/>
            <a:ext cx="987676" cy="80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CDC4F2-81A2-47F6-A71D-4C513102B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354286" cy="6529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22EE1-874A-E0B5-F826-31ECEA2F697F}"/>
              </a:ext>
            </a:extLst>
          </p:cNvPr>
          <p:cNvSpPr txBox="1"/>
          <p:nvPr/>
        </p:nvSpPr>
        <p:spPr>
          <a:xfrm>
            <a:off x="4881063" y="917787"/>
            <a:ext cx="6891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82828"/>
                </a:solidFill>
                <a:latin typeface="+mj-lt"/>
              </a:rPr>
              <a:t>MISSION</a:t>
            </a:r>
          </a:p>
          <a:p>
            <a:endParaRPr lang="en-US" sz="2800" dirty="0">
              <a:solidFill>
                <a:srgbClr val="282828"/>
              </a:solidFill>
            </a:endParaRPr>
          </a:p>
          <a:p>
            <a:r>
              <a:rPr lang="en-US" sz="2800" dirty="0">
                <a:solidFill>
                  <a:srgbClr val="282828"/>
                </a:solidFill>
              </a:rPr>
              <a:t>Involve operational staff in discussing their work and mapping processes.</a:t>
            </a:r>
          </a:p>
          <a:p>
            <a:endParaRPr lang="en-US" sz="2800" dirty="0">
              <a:solidFill>
                <a:srgbClr val="282828"/>
              </a:solidFill>
            </a:endParaRPr>
          </a:p>
          <a:p>
            <a:r>
              <a:rPr lang="en-US" sz="2800" dirty="0">
                <a:solidFill>
                  <a:srgbClr val="282828"/>
                </a:solidFill>
              </a:rPr>
              <a:t>To reach an “</a:t>
            </a:r>
            <a:r>
              <a:rPr lang="en-US" sz="2800" b="1" dirty="0">
                <a:solidFill>
                  <a:srgbClr val="282828"/>
                </a:solidFill>
              </a:rPr>
              <a:t>in-control</a:t>
            </a:r>
            <a:r>
              <a:rPr lang="en-US" sz="2800" dirty="0">
                <a:solidFill>
                  <a:srgbClr val="282828"/>
                </a:solidFill>
              </a:rPr>
              <a:t>” situation.</a:t>
            </a:r>
          </a:p>
          <a:p>
            <a:endParaRPr lang="en-US" sz="2800" dirty="0">
              <a:solidFill>
                <a:srgbClr val="282828"/>
              </a:solidFill>
            </a:endParaRPr>
          </a:p>
          <a:p>
            <a:r>
              <a:rPr lang="en-US" sz="2000" i="1" dirty="0">
                <a:solidFill>
                  <a:srgbClr val="282828"/>
                </a:solidFill>
              </a:rPr>
              <a:t>Cost reduction programs, Digital Transformation, GDPR, Compliance/Certification, outsourcing, automation, etc.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A8E14-0F06-8209-5DD7-2169F404B310}"/>
              </a:ext>
            </a:extLst>
          </p:cNvPr>
          <p:cNvSpPr/>
          <p:nvPr/>
        </p:nvSpPr>
        <p:spPr>
          <a:xfrm>
            <a:off x="1311820" y="4792214"/>
            <a:ext cx="9851269" cy="1399386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Can process maps only be created, altered and read by management and specialists?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Or do they enable the operational staff; towards </a:t>
            </a:r>
            <a:r>
              <a:rPr lang="en-US" i="1" dirty="0"/>
              <a:t>people driven change</a:t>
            </a:r>
            <a:r>
              <a:rPr lang="en-US" b="1" dirty="0"/>
              <a:t>?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015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3FD28F-2791-4ACB-A835-1E9808547A25}"/>
              </a:ext>
            </a:extLst>
          </p:cNvPr>
          <p:cNvSpPr txBox="1"/>
          <p:nvPr/>
        </p:nvSpPr>
        <p:spPr>
          <a:xfrm>
            <a:off x="122287" y="130651"/>
            <a:ext cx="105998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82828"/>
                </a:solidFill>
                <a:latin typeface="+mj-lt"/>
                <a:ea typeface="Verdana" pitchFamily="34" charset="0"/>
                <a:cs typeface="Verdana" pitchFamily="34" charset="0"/>
              </a:rPr>
              <a:t>MISSION: in line with key process management principles</a:t>
            </a:r>
          </a:p>
          <a:p>
            <a:r>
              <a:rPr lang="en-US" dirty="0">
                <a:solidFill>
                  <a:srgbClr val="414141"/>
                </a:solidFill>
                <a:latin typeface="Lato Light" panose="020F0302020204030203" pitchFamily="34" charset="0"/>
                <a:ea typeface="Verdana" pitchFamily="34" charset="0"/>
                <a:cs typeface="Verdana" pitchFamily="34" charset="0"/>
              </a:rPr>
              <a:t>(Lean, </a:t>
            </a:r>
            <a:r>
              <a:rPr lang="en-US" dirty="0" err="1">
                <a:solidFill>
                  <a:srgbClr val="414141"/>
                </a:solidFill>
                <a:latin typeface="Lato Light" panose="020F0302020204030203" pitchFamily="34" charset="0"/>
                <a:ea typeface="Verdana" pitchFamily="34" charset="0"/>
                <a:cs typeface="Verdana" pitchFamily="34" charset="0"/>
              </a:rPr>
              <a:t>OpEx</a:t>
            </a:r>
            <a:r>
              <a:rPr lang="en-US" dirty="0">
                <a:solidFill>
                  <a:srgbClr val="414141"/>
                </a:solidFill>
                <a:latin typeface="Lato Light" panose="020F0302020204030203" pitchFamily="34" charset="0"/>
                <a:ea typeface="Verdana" pitchFamily="34" charset="0"/>
                <a:cs typeface="Verdana" pitchFamily="34" charset="0"/>
              </a:rPr>
              <a:t>, WCM, TOC, 6Ʃ, Kaizen, etc.)</a:t>
            </a:r>
            <a:endParaRPr lang="nl-NL" dirty="0">
              <a:solidFill>
                <a:srgbClr val="414141"/>
              </a:solidFill>
              <a:latin typeface="Lato Light" panose="020F0302020204030203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0D1764-DCFD-49AF-B6E3-D87BAAA8A62A}"/>
              </a:ext>
            </a:extLst>
          </p:cNvPr>
          <p:cNvGrpSpPr/>
          <p:nvPr/>
        </p:nvGrpSpPr>
        <p:grpSpPr>
          <a:xfrm>
            <a:off x="7027381" y="3053881"/>
            <a:ext cx="2322022" cy="1461680"/>
            <a:chOff x="4650470" y="2497222"/>
            <a:chExt cx="2706278" cy="146168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44101C1-4593-4AA6-B17C-31BDE6A3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50470" y="2497222"/>
              <a:ext cx="2706278" cy="14616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3CB142-E6CA-455C-9C37-76896CF9F05A}"/>
                </a:ext>
              </a:extLst>
            </p:cNvPr>
            <p:cNvSpPr txBox="1"/>
            <p:nvPr/>
          </p:nvSpPr>
          <p:spPr>
            <a:xfrm>
              <a:off x="4800908" y="2852378"/>
              <a:ext cx="23282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>
                  <a:solidFill>
                    <a:srgbClr val="074B77"/>
                  </a:solidFill>
                  <a:latin typeface="+mj-lt"/>
                </a:rPr>
                <a:t>1. Team</a:t>
              </a:r>
              <a:endParaRPr lang="en-NL" sz="4400" b="1" dirty="0">
                <a:solidFill>
                  <a:srgbClr val="074B77"/>
                </a:solidFill>
                <a:latin typeface="+mj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BFEA228-6E52-4655-9154-25D565CB81AD}"/>
              </a:ext>
            </a:extLst>
          </p:cNvPr>
          <p:cNvGrpSpPr/>
          <p:nvPr/>
        </p:nvGrpSpPr>
        <p:grpSpPr>
          <a:xfrm>
            <a:off x="4546835" y="1791201"/>
            <a:ext cx="2322022" cy="1577456"/>
            <a:chOff x="1523841" y="1513322"/>
            <a:chExt cx="2706278" cy="1577456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8B01375-111F-4473-AD07-DA5B9F544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23841" y="1513322"/>
              <a:ext cx="2706278" cy="15774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F64297-39FE-4DC9-B336-B37D78DE4200}"/>
                </a:ext>
              </a:extLst>
            </p:cNvPr>
            <p:cNvSpPr txBox="1"/>
            <p:nvPr/>
          </p:nvSpPr>
          <p:spPr>
            <a:xfrm>
              <a:off x="1944192" y="1991163"/>
              <a:ext cx="17197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74B77"/>
                  </a:solidFill>
                  <a:latin typeface="+mj-lt"/>
                </a:rPr>
                <a:t>2. Customer</a:t>
              </a:r>
              <a:br>
                <a:rPr lang="en-GB" sz="2000" b="1" dirty="0">
                  <a:solidFill>
                    <a:srgbClr val="074B77"/>
                  </a:solidFill>
                  <a:latin typeface="+mj-lt"/>
                </a:rPr>
              </a:br>
              <a:r>
                <a:rPr lang="en-GB" sz="2000" b="1" dirty="0">
                  <a:solidFill>
                    <a:srgbClr val="074B77"/>
                  </a:solidFill>
                  <a:latin typeface="+mj-lt"/>
                </a:rPr>
                <a:t>    Journey</a:t>
              </a:r>
              <a:endParaRPr lang="en-NL" sz="2000" b="1" dirty="0">
                <a:solidFill>
                  <a:srgbClr val="074B77"/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5BC7C1D-9479-42DE-A1D9-B48E0A11BE3C}"/>
              </a:ext>
            </a:extLst>
          </p:cNvPr>
          <p:cNvGrpSpPr/>
          <p:nvPr/>
        </p:nvGrpSpPr>
        <p:grpSpPr>
          <a:xfrm>
            <a:off x="9416953" y="1791201"/>
            <a:ext cx="2775047" cy="1562984"/>
            <a:chOff x="8028827" y="2370318"/>
            <a:chExt cx="3234271" cy="156298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49CF89A-C081-4585-B6BB-331A89F59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28827" y="2370318"/>
              <a:ext cx="2706278" cy="156298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15DF3E-576E-498A-BFBB-6C0B3B1D994A}"/>
                </a:ext>
              </a:extLst>
            </p:cNvPr>
            <p:cNvSpPr txBox="1"/>
            <p:nvPr/>
          </p:nvSpPr>
          <p:spPr>
            <a:xfrm>
              <a:off x="8089922" y="3042380"/>
              <a:ext cx="3173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074B77"/>
                  </a:solidFill>
                  <a:latin typeface="+mj-lt"/>
                </a:rPr>
                <a:t>3. Facts and Data</a:t>
              </a:r>
              <a:endParaRPr lang="en-NL" sz="2000" b="1" dirty="0">
                <a:solidFill>
                  <a:srgbClr val="074B77"/>
                </a:solidFill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6BFDB7-6EB0-4C38-9BD3-E34C9A2FAE13}"/>
              </a:ext>
            </a:extLst>
          </p:cNvPr>
          <p:cNvGrpSpPr/>
          <p:nvPr/>
        </p:nvGrpSpPr>
        <p:grpSpPr>
          <a:xfrm>
            <a:off x="4541407" y="4196766"/>
            <a:ext cx="2322021" cy="1476151"/>
            <a:chOff x="3156243" y="4182942"/>
            <a:chExt cx="2706277" cy="1476151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88DB431-B6E6-4331-B3B4-AB11D0B4D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56243" y="4182942"/>
              <a:ext cx="2706277" cy="147615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82EB9B-8FC5-4444-BE05-8368CDDF9AE2}"/>
                </a:ext>
              </a:extLst>
            </p:cNvPr>
            <p:cNvSpPr txBox="1"/>
            <p:nvPr/>
          </p:nvSpPr>
          <p:spPr>
            <a:xfrm>
              <a:off x="3231853" y="4587699"/>
              <a:ext cx="2339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74B77"/>
                  </a:solidFill>
                  <a:latin typeface="+mj-lt"/>
                </a:rPr>
                <a:t>4. Improvements</a:t>
              </a:r>
              <a:endParaRPr lang="en-NL" sz="2000" b="1" dirty="0">
                <a:solidFill>
                  <a:srgbClr val="074B77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361055-989F-4FC9-9598-669692F50F3D}"/>
              </a:ext>
            </a:extLst>
          </p:cNvPr>
          <p:cNvGrpSpPr/>
          <p:nvPr/>
        </p:nvGrpSpPr>
        <p:grpSpPr>
          <a:xfrm>
            <a:off x="9442374" y="4160630"/>
            <a:ext cx="2559469" cy="1345283"/>
            <a:chOff x="6453274" y="4161280"/>
            <a:chExt cx="2983019" cy="134528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D749D85-76AB-424B-9272-5F62829AD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53274" y="4161280"/>
              <a:ext cx="2983019" cy="134528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DD503C-FE88-4958-858C-D22481CA95D1}"/>
                </a:ext>
              </a:extLst>
            </p:cNvPr>
            <p:cNvSpPr txBox="1"/>
            <p:nvPr/>
          </p:nvSpPr>
          <p:spPr>
            <a:xfrm>
              <a:off x="6680113" y="4442925"/>
              <a:ext cx="2214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74B77"/>
                  </a:solidFill>
                  <a:latin typeface="+mj-lt"/>
                </a:rPr>
                <a:t>5. Continuous</a:t>
              </a:r>
              <a:br>
                <a:rPr lang="en-GB" sz="2000" b="1" dirty="0">
                  <a:solidFill>
                    <a:srgbClr val="074B77"/>
                  </a:solidFill>
                  <a:latin typeface="+mj-lt"/>
                </a:rPr>
              </a:br>
              <a:r>
                <a:rPr lang="en-GB" sz="2000" b="1" dirty="0">
                  <a:solidFill>
                    <a:srgbClr val="074B77"/>
                  </a:solidFill>
                  <a:latin typeface="+mj-lt"/>
                </a:rPr>
                <a:t>    Improvement</a:t>
              </a:r>
              <a:endParaRPr lang="en-NL" sz="2000" b="1" dirty="0">
                <a:solidFill>
                  <a:srgbClr val="074B77"/>
                </a:solidFill>
                <a:latin typeface="+mj-lt"/>
              </a:endParaRPr>
            </a:p>
          </p:txBody>
        </p:sp>
      </p:grpSp>
      <p:pic>
        <p:nvPicPr>
          <p:cNvPr id="11" name="Picture 10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7B6A6016-7150-0C13-DF3E-21BD75EE79A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7160"/>
          <a:stretch/>
        </p:blipFill>
        <p:spPr>
          <a:xfrm>
            <a:off x="104190" y="1851544"/>
            <a:ext cx="4157859" cy="35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1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B96C8F-4A9E-DAD4-5C16-7C5B0E689765}"/>
              </a:ext>
            </a:extLst>
          </p:cNvPr>
          <p:cNvSpPr/>
          <p:nvPr/>
        </p:nvSpPr>
        <p:spPr>
          <a:xfrm>
            <a:off x="678452" y="1103240"/>
            <a:ext cx="2508545" cy="28136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b="1" dirty="0">
                <a:solidFill>
                  <a:srgbClr val="3C3C3C"/>
                </a:solidFill>
                <a:latin typeface="+mj-lt"/>
              </a:rPr>
              <a:t>EFFICIENCY</a:t>
            </a:r>
            <a:endParaRPr lang="en-GB" b="1" dirty="0">
              <a:solidFill>
                <a:srgbClr val="3C3C3C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rgbClr val="3C3C3C"/>
                </a:solidFill>
              </a:rPr>
              <a:t>____________</a:t>
            </a:r>
            <a:br>
              <a:rPr lang="en-GB" dirty="0">
                <a:solidFill>
                  <a:srgbClr val="3C3C3C"/>
                </a:solidFill>
              </a:rPr>
            </a:br>
            <a:endParaRPr lang="en-GB" dirty="0">
              <a:solidFill>
                <a:srgbClr val="3C3C3C"/>
              </a:solidFill>
            </a:endParaRPr>
          </a:p>
          <a:p>
            <a:r>
              <a:rPr lang="en-GB" dirty="0">
                <a:solidFill>
                  <a:srgbClr val="3C3C3C"/>
                </a:solidFill>
              </a:rPr>
              <a:t>Cost reduction</a:t>
            </a:r>
          </a:p>
          <a:p>
            <a:r>
              <a:rPr lang="en-GB" dirty="0">
                <a:solidFill>
                  <a:srgbClr val="3C3C3C"/>
                </a:solidFill>
              </a:rPr>
              <a:t>Self Service</a:t>
            </a:r>
          </a:p>
          <a:p>
            <a:r>
              <a:rPr lang="en-GB" dirty="0">
                <a:solidFill>
                  <a:srgbClr val="3C3C3C"/>
                </a:solidFill>
              </a:rPr>
              <a:t>Cheaper products</a:t>
            </a:r>
          </a:p>
          <a:p>
            <a:r>
              <a:rPr lang="en-GB" dirty="0">
                <a:solidFill>
                  <a:srgbClr val="3C3C3C"/>
                </a:solidFill>
              </a:rPr>
              <a:t>Inflationary costs</a:t>
            </a:r>
          </a:p>
          <a:p>
            <a:r>
              <a:rPr lang="en-GB" dirty="0">
                <a:solidFill>
                  <a:srgbClr val="3C3C3C"/>
                </a:solidFill>
              </a:rPr>
              <a:t>Do more with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DEE01-14BB-61FA-1985-532D4E53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04" y="4181099"/>
            <a:ext cx="1725762" cy="17257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FB8B388-BA06-E8E8-CC39-77CB231ACDD1}"/>
              </a:ext>
            </a:extLst>
          </p:cNvPr>
          <p:cNvSpPr/>
          <p:nvPr/>
        </p:nvSpPr>
        <p:spPr>
          <a:xfrm>
            <a:off x="2687757" y="1103240"/>
            <a:ext cx="2508545" cy="28136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b="1" dirty="0">
                <a:solidFill>
                  <a:srgbClr val="3C3C3C"/>
                </a:solidFill>
                <a:latin typeface="+mj-lt"/>
              </a:rPr>
              <a:t>EFFECTIVENESS</a:t>
            </a:r>
            <a:endParaRPr lang="en-GB" b="1" dirty="0">
              <a:solidFill>
                <a:srgbClr val="3C3C3C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rgbClr val="3C3C3C"/>
                </a:solidFill>
              </a:rPr>
              <a:t>____________</a:t>
            </a:r>
            <a:br>
              <a:rPr lang="en-GB" dirty="0">
                <a:solidFill>
                  <a:srgbClr val="3C3C3C"/>
                </a:solidFill>
              </a:rPr>
            </a:br>
            <a:endParaRPr lang="en-GB" dirty="0">
              <a:solidFill>
                <a:srgbClr val="3C3C3C"/>
              </a:solidFill>
            </a:endParaRPr>
          </a:p>
          <a:p>
            <a:r>
              <a:rPr lang="en-GB" dirty="0">
                <a:solidFill>
                  <a:srgbClr val="3C3C3C"/>
                </a:solidFill>
              </a:rPr>
              <a:t>Reduce lead times</a:t>
            </a:r>
          </a:p>
          <a:p>
            <a:r>
              <a:rPr lang="en-GB" dirty="0">
                <a:solidFill>
                  <a:srgbClr val="3C3C3C"/>
                </a:solidFill>
              </a:rPr>
              <a:t>First time right</a:t>
            </a:r>
          </a:p>
          <a:p>
            <a:r>
              <a:rPr lang="en-GB" dirty="0">
                <a:solidFill>
                  <a:srgbClr val="3C3C3C"/>
                </a:solidFill>
              </a:rPr>
              <a:t>eLearning /handbook</a:t>
            </a:r>
          </a:p>
          <a:p>
            <a:r>
              <a:rPr lang="en-GB" dirty="0">
                <a:solidFill>
                  <a:srgbClr val="3C3C3C"/>
                </a:solidFill>
              </a:rPr>
              <a:t>Outsourcing</a:t>
            </a:r>
          </a:p>
          <a:p>
            <a:r>
              <a:rPr lang="en-GB" dirty="0">
                <a:solidFill>
                  <a:srgbClr val="3C3C3C"/>
                </a:solidFill>
              </a:rPr>
              <a:t>Suppliers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1A1097-48A4-B82A-8B04-32E19D1CC1D8}"/>
              </a:ext>
            </a:extLst>
          </p:cNvPr>
          <p:cNvSpPr/>
          <p:nvPr/>
        </p:nvSpPr>
        <p:spPr>
          <a:xfrm>
            <a:off x="4307105" y="1103240"/>
            <a:ext cx="2508545" cy="28136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b="1" dirty="0">
                <a:solidFill>
                  <a:srgbClr val="3C3C3C"/>
                </a:solidFill>
                <a:latin typeface="+mj-lt"/>
              </a:rPr>
              <a:t>COMPLIANCE</a:t>
            </a:r>
            <a:endParaRPr lang="en-GB" b="1" dirty="0">
              <a:solidFill>
                <a:srgbClr val="3C3C3C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rgbClr val="3C3C3C"/>
                </a:solidFill>
              </a:rPr>
              <a:t>____________</a:t>
            </a:r>
            <a:br>
              <a:rPr lang="en-GB" dirty="0">
                <a:solidFill>
                  <a:srgbClr val="3C3C3C"/>
                </a:solidFill>
              </a:rPr>
            </a:br>
            <a:endParaRPr lang="en-GB" dirty="0">
              <a:solidFill>
                <a:srgbClr val="3C3C3C"/>
              </a:solidFill>
            </a:endParaRPr>
          </a:p>
          <a:p>
            <a:r>
              <a:rPr lang="en-GB" dirty="0">
                <a:solidFill>
                  <a:srgbClr val="3C3C3C"/>
                </a:solidFill>
              </a:rPr>
              <a:t>Risk management</a:t>
            </a:r>
          </a:p>
          <a:p>
            <a:r>
              <a:rPr lang="en-GB" dirty="0">
                <a:solidFill>
                  <a:srgbClr val="3C3C3C"/>
                </a:solidFill>
              </a:rPr>
              <a:t>Privacy, GDPR</a:t>
            </a:r>
          </a:p>
          <a:p>
            <a:r>
              <a:rPr lang="en-GB" dirty="0">
                <a:solidFill>
                  <a:srgbClr val="3C3C3C"/>
                </a:solidFill>
              </a:rPr>
              <a:t>Meta Data</a:t>
            </a:r>
          </a:p>
          <a:p>
            <a:r>
              <a:rPr lang="en-GB" dirty="0">
                <a:solidFill>
                  <a:srgbClr val="3C3C3C"/>
                </a:solidFill>
              </a:rPr>
              <a:t>Certifications</a:t>
            </a:r>
          </a:p>
          <a:p>
            <a:r>
              <a:rPr lang="en-GB" dirty="0">
                <a:solidFill>
                  <a:srgbClr val="3C3C3C"/>
                </a:solidFill>
              </a:rPr>
              <a:t>Financial Control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AE8DCB-B074-8AFF-E78F-49B446FE3608}"/>
              </a:ext>
            </a:extLst>
          </p:cNvPr>
          <p:cNvSpPr/>
          <p:nvPr/>
        </p:nvSpPr>
        <p:spPr>
          <a:xfrm>
            <a:off x="6324192" y="1103240"/>
            <a:ext cx="2508545" cy="28136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>
                <a:solidFill>
                  <a:srgbClr val="3C3C3C"/>
                </a:solidFill>
                <a:latin typeface="+mj-lt"/>
              </a:rPr>
              <a:t>TRANSFORMATION</a:t>
            </a:r>
            <a:endParaRPr lang="en-GB" sz="1600" b="1" dirty="0">
              <a:solidFill>
                <a:srgbClr val="3C3C3C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rgbClr val="3C3C3C"/>
                </a:solidFill>
              </a:rPr>
              <a:t>____________</a:t>
            </a:r>
            <a:br>
              <a:rPr lang="en-GB" dirty="0">
                <a:solidFill>
                  <a:srgbClr val="3C3C3C"/>
                </a:solidFill>
              </a:rPr>
            </a:br>
            <a:endParaRPr lang="en-GB" sz="2000" dirty="0">
              <a:solidFill>
                <a:srgbClr val="3C3C3C"/>
              </a:solidFill>
            </a:endParaRPr>
          </a:p>
          <a:p>
            <a:r>
              <a:rPr lang="en-GB" sz="1600" dirty="0">
                <a:solidFill>
                  <a:srgbClr val="3C3C3C"/>
                </a:solidFill>
              </a:rPr>
              <a:t>Digital Transformation</a:t>
            </a:r>
          </a:p>
          <a:p>
            <a:r>
              <a:rPr lang="en-GB" dirty="0">
                <a:solidFill>
                  <a:srgbClr val="3C3C3C"/>
                </a:solidFill>
              </a:rPr>
              <a:t>Service Redesign</a:t>
            </a:r>
          </a:p>
          <a:p>
            <a:r>
              <a:rPr lang="en-GB" dirty="0">
                <a:solidFill>
                  <a:srgbClr val="3C3C3C"/>
                </a:solidFill>
              </a:rPr>
              <a:t>Single Access Point</a:t>
            </a:r>
          </a:p>
          <a:p>
            <a:r>
              <a:rPr lang="en-GB" dirty="0">
                <a:solidFill>
                  <a:srgbClr val="3C3C3C"/>
                </a:solidFill>
              </a:rPr>
              <a:t>Data management</a:t>
            </a:r>
          </a:p>
          <a:p>
            <a:r>
              <a:rPr lang="en-GB" dirty="0">
                <a:solidFill>
                  <a:srgbClr val="3C3C3C"/>
                </a:solidFill>
              </a:rPr>
              <a:t>Robotics. AI 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46182F-EEF6-BA13-37B4-05C62D2CE6E1}"/>
              </a:ext>
            </a:extLst>
          </p:cNvPr>
          <p:cNvSpPr txBox="1"/>
          <p:nvPr/>
        </p:nvSpPr>
        <p:spPr>
          <a:xfrm>
            <a:off x="8904433" y="1381943"/>
            <a:ext cx="319058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Goals conflicting?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Central Control?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Spread leadership?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Extra budget?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Impact on work?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13B114-0F72-5BC1-F270-41C8C930FB7A}"/>
              </a:ext>
            </a:extLst>
          </p:cNvPr>
          <p:cNvSpPr txBox="1"/>
          <p:nvPr/>
        </p:nvSpPr>
        <p:spPr>
          <a:xfrm>
            <a:off x="3716057" y="4222409"/>
            <a:ext cx="5396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How does it help me?</a:t>
            </a:r>
          </a:p>
          <a:p>
            <a:pPr algn="ctr"/>
            <a:r>
              <a:rPr lang="en-US" sz="2000" b="1" dirty="0"/>
              <a:t>Are my ideas welcome?</a:t>
            </a:r>
          </a:p>
          <a:p>
            <a:pPr algn="ctr"/>
            <a:r>
              <a:rPr lang="en-US" sz="2000" b="1" dirty="0"/>
              <a:t>Whom do I report to?</a:t>
            </a:r>
          </a:p>
          <a:p>
            <a:pPr algn="ctr"/>
            <a:r>
              <a:rPr lang="en-US" sz="2000" b="1" dirty="0"/>
              <a:t>Which priority?</a:t>
            </a:r>
          </a:p>
          <a:p>
            <a:pPr algn="ctr"/>
            <a:r>
              <a:rPr lang="en-US" sz="2000" b="1" dirty="0"/>
              <a:t>Time spent?</a:t>
            </a:r>
          </a:p>
          <a:p>
            <a:pPr algn="ctr"/>
            <a:r>
              <a:rPr lang="en-US" sz="2000" b="1" dirty="0"/>
              <a:t>Are we still servicing the customer?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0A422C-90E6-ED7D-0C27-5E393647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33" y="295962"/>
            <a:ext cx="10515600" cy="516955"/>
          </a:xfrm>
        </p:spPr>
        <p:txBody>
          <a:bodyPr/>
          <a:lstStyle/>
          <a:p>
            <a:r>
              <a:rPr lang="en-US" sz="3200" dirty="0"/>
              <a:t>Organizations see increasing number of projects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62507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18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D663DB-DC49-2693-0F6A-86D973D473CC}"/>
              </a:ext>
            </a:extLst>
          </p:cNvPr>
          <p:cNvSpPr/>
          <p:nvPr/>
        </p:nvSpPr>
        <p:spPr>
          <a:xfrm>
            <a:off x="4039004" y="1195238"/>
            <a:ext cx="1870364" cy="8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C3C3C"/>
                </a:solidFill>
              </a:rPr>
              <a:t>PROJECT</a:t>
            </a:r>
            <a:endParaRPr lang="nl-NL" dirty="0">
              <a:solidFill>
                <a:srgbClr val="3C3C3C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868EA0-9152-521B-12A8-EA3E7B42A522}"/>
              </a:ext>
            </a:extLst>
          </p:cNvPr>
          <p:cNvSpPr/>
          <p:nvPr/>
        </p:nvSpPr>
        <p:spPr>
          <a:xfrm>
            <a:off x="5189234" y="4053805"/>
            <a:ext cx="1870364" cy="8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C3C3C"/>
                </a:solidFill>
              </a:rPr>
              <a:t>PRIMARY WORK</a:t>
            </a:r>
            <a:endParaRPr lang="nl-NL" dirty="0">
              <a:solidFill>
                <a:srgbClr val="3C3C3C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51315B-59AE-D2FA-EBEA-CF9B0BE9AAAA}"/>
              </a:ext>
            </a:extLst>
          </p:cNvPr>
          <p:cNvSpPr/>
          <p:nvPr/>
        </p:nvSpPr>
        <p:spPr>
          <a:xfrm>
            <a:off x="6671063" y="1098199"/>
            <a:ext cx="1870364" cy="8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C3C3C"/>
                </a:solidFill>
              </a:rPr>
              <a:t>PROJECT</a:t>
            </a:r>
            <a:endParaRPr lang="nl-NL" dirty="0">
              <a:solidFill>
                <a:srgbClr val="3C3C3C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F2FFF3-53C8-C10A-7C02-674E2AC4104B}"/>
              </a:ext>
            </a:extLst>
          </p:cNvPr>
          <p:cNvSpPr/>
          <p:nvPr/>
        </p:nvSpPr>
        <p:spPr>
          <a:xfrm>
            <a:off x="3820794" y="1680370"/>
            <a:ext cx="1870364" cy="8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C3C3C"/>
                </a:solidFill>
              </a:rPr>
              <a:t>PROJECT</a:t>
            </a:r>
            <a:endParaRPr lang="nl-NL" dirty="0">
              <a:solidFill>
                <a:srgbClr val="3C3C3C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3FDAFA-3D0B-F992-E834-1949EA91D6D2}"/>
              </a:ext>
            </a:extLst>
          </p:cNvPr>
          <p:cNvSpPr/>
          <p:nvPr/>
        </p:nvSpPr>
        <p:spPr>
          <a:xfrm>
            <a:off x="5280727" y="806542"/>
            <a:ext cx="1870364" cy="8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C3C3C"/>
                </a:solidFill>
              </a:rPr>
              <a:t>PROJECT</a:t>
            </a:r>
            <a:endParaRPr lang="nl-NL" dirty="0">
              <a:solidFill>
                <a:srgbClr val="3C3C3C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F0036F-1ED2-2657-7827-FCD22370867B}"/>
              </a:ext>
            </a:extLst>
          </p:cNvPr>
          <p:cNvSpPr/>
          <p:nvPr/>
        </p:nvSpPr>
        <p:spPr>
          <a:xfrm>
            <a:off x="6148358" y="1717141"/>
            <a:ext cx="1870364" cy="8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C3C3C"/>
                </a:solidFill>
              </a:rPr>
              <a:t>PROJECT</a:t>
            </a:r>
            <a:endParaRPr lang="nl-NL" dirty="0">
              <a:solidFill>
                <a:srgbClr val="3C3C3C"/>
              </a:solidFill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DCAD4A64-C5E0-959B-6885-D872E08A914D}"/>
              </a:ext>
            </a:extLst>
          </p:cNvPr>
          <p:cNvSpPr/>
          <p:nvPr/>
        </p:nvSpPr>
        <p:spPr>
          <a:xfrm>
            <a:off x="5625653" y="2486780"/>
            <a:ext cx="976745" cy="159604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43BAF2-A81C-FD04-10DA-48AC59546C37}"/>
              </a:ext>
            </a:extLst>
          </p:cNvPr>
          <p:cNvSpPr/>
          <p:nvPr/>
        </p:nvSpPr>
        <p:spPr>
          <a:xfrm>
            <a:off x="4173179" y="2428490"/>
            <a:ext cx="3881692" cy="39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C3C3C"/>
                </a:solidFill>
              </a:rPr>
              <a:t>FOUNDATION of PROCESSES</a:t>
            </a:r>
            <a:endParaRPr lang="nl-NL" b="1" dirty="0">
              <a:solidFill>
                <a:srgbClr val="3C3C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56293-689A-E1E7-9E9D-54AC3DE948C8}"/>
              </a:ext>
            </a:extLst>
          </p:cNvPr>
          <p:cNvSpPr txBox="1"/>
          <p:nvPr/>
        </p:nvSpPr>
        <p:spPr>
          <a:xfrm>
            <a:off x="1496799" y="854695"/>
            <a:ext cx="968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From project driven to process driven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149958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9 -0.01041 L -0.03619 -0.01018 C -0.04427 -0.01852 -0.05273 -0.025 -0.06054 -0.03379 C -0.06406 -0.03796 -0.06757 -0.04282 -0.07135 -0.04652 C -0.08346 -0.0581 -0.097 -0.06574 -0.1082 -0.08032 C -0.1151 -0.08935 -0.12474 -0.10115 -0.13099 -0.1125 C -0.13489 -0.11967 -0.13632 -0.12592 -0.1388 -0.13402 C -0.14036 -0.14421 -0.14166 -0.15023 -0.14127 -0.16088 C -0.14062 -0.17546 -0.13984 -0.18958 -0.13815 -0.2037 C -0.13724 -0.21111 -0.13541 -0.21782 -0.13372 -0.22477 C -0.13255 -0.22916 -0.13125 -0.23379 -0.12955 -0.23773 C -0.12695 -0.24444 -0.12421 -0.25115 -0.12109 -0.25694 C -0.11718 -0.26412 -0.11145 -0.27129 -0.10612 -0.27546 C -0.09466 -0.28402 -0.09427 -0.28217 -0.0819 -0.28773 C -0.0664 -0.2949 -0.08685 -0.28796 -0.06315 -0.29699 C -0.0539 -0.30023 -0.03515 -0.30625 -0.03515 -0.30602 C -0.03046 -0.30995 -0.02565 -0.31227 -0.02122 -0.31643 C -0.02018 -0.31736 -0.01914 -0.31828 -0.01823 -0.31944 C -0.0151 -0.32291 -0.00937 -0.33078 -0.0069 -0.33426 C -0.00442 -0.33819 -0.00312 -0.3412 -0.00143 -0.34629 C -0.00091 -0.34814 -3.75E-6 -0.35139 -3.75E-6 -0.35115 L -3.75E-6 -0.35139 " pathEditMode="relative" rAng="0" ptsTypes="AAAAAAAAAAAAAAAAA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" y="-170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2.70833E-6 0.00023 C 0.0513 0.03148 0.01992 0.01064 0.10222 0.07569 L 0.13373 0.10092 C 0.13841 0.10833 0.14349 0.11504 0.14779 0.12337 C 0.15313 0.13356 0.16068 0.15671 0.16354 0.16898 C 0.16576 0.17824 0.17005 0.20763 0.17149 0.21782 C 0.17214 0.24212 0.17305 0.24837 0.16667 0.27754 C 0.16498 0.28518 0.16107 0.29027 0.15834 0.29675 C 0.15716 0.29976 0.15599 0.30277 0.15482 0.30601 C 0.1543 0.30763 0.15404 0.30902 0.15352 0.31041 C 0.1487 0.32268 0.13933 0.34444 0.13464 0.35347 C 0.13112 0.36018 0.11771 0.38634 0.10925 0.39467 C 0.10808 0.3956 0.1069 0.39722 0.10573 0.39791 C 0.0892 0.40879 0.09076 0.40671 0.07331 0.41481 C 0.04753 0.42685 0.06641 0.41898 0.05183 0.42476 C 0.0405 0.43402 0.05821 0.4199 0.04479 0.42916 C 0.04063 0.43194 0.03672 0.43611 0.03255 0.43842 C 0.02461 0.44259 0.01641 0.44513 0.00886 0.45092 C 0.00808 0.45162 0.00742 0.45254 0.00664 0.45254 C 0.00196 0.45347 -0.00273 0.453 -0.00742 0.45347 L -0.01653 0.45439 L -0.0069 0.45185 C -0.00547 0.45138 -0.0039 0.45023 -0.0026 0.45092 C -0.00195 0.45138 -0.00273 0.45347 -0.00299 0.45439 C -0.00325 0.45509 -0.00429 0.45601 -0.00429 0.45648 " pathEditMode="relative" rAng="0" ptsTypes="AAAAAAA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28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1.875E-6 0.00024 C 0.0513 0.03056 0.01992 0.01042 0.10221 0.07338 L 0.13372 0.09792 C 0.13841 0.10533 0.14349 0.11181 0.14778 0.11991 C 0.15312 0.12987 0.16068 0.15209 0.16354 0.16389 C 0.16575 0.17292 0.17005 0.20163 0.17148 0.21158 C 0.17213 0.23519 0.17305 0.24121 0.16666 0.26945 C 0.16497 0.27686 0.16107 0.28195 0.15833 0.2882 C 0.15716 0.29121 0.15599 0.29445 0.15482 0.29723 C 0.1543 0.29862 0.15403 0.30024 0.15351 0.30139 C 0.1487 0.31297 0.13932 0.3345 0.13463 0.34306 C 0.13112 0.34977 0.11771 0.37524 0.10924 0.38311 C 0.10807 0.38426 0.1069 0.38565 0.10573 0.38635 C 0.08919 0.397 0.09075 0.39491 0.07331 0.40278 C 0.04752 0.41459 0.0664 0.40672 0.05182 0.4125 C 0.04049 0.42153 0.0582 0.40764 0.04479 0.41667 C 0.04062 0.41945 0.03672 0.42362 0.03255 0.4257 C 0.02461 0.42987 0.0164 0.43218 0.00885 0.43774 C 0.00807 0.43866 0.00742 0.43959 0.00664 0.43959 C 0.00195 0.44028 -0.00274 0.44005 -0.00742 0.44028 L -0.01654 0.44121 L -0.0069 0.43889 C -0.00547 0.43843 -0.00391 0.43704 -0.00261 0.43774 C -0.00195 0.43843 -0.00274 0.44028 -0.003 0.44121 C -0.00326 0.4419 -0.0043 0.44283 -0.0043 0.44329 " pathEditMode="relative" rAng="0" ptsTypes="AAAAAAAAAAAAAAAAAAAAA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21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4.16667E-6 0.00023 C 0.05131 0.03241 0.01993 0.01088 0.10222 0.07801 L 0.13373 0.10393 C 0.13842 0.1118 0.14349 0.11875 0.14779 0.12731 C 0.15313 0.13773 0.16068 0.16157 0.16355 0.17407 C 0.16576 0.18356 0.17006 0.21412 0.17149 0.22454 C 0.17214 0.24954 0.17305 0.25602 0.16667 0.28611 C 0.16498 0.29398 0.16107 0.2993 0.15834 0.30602 C 0.15717 0.30926 0.15599 0.3125 0.15482 0.31551 C 0.1543 0.31713 0.15404 0.31875 0.15352 0.31991 C 0.1487 0.33264 0.13933 0.35509 0.13464 0.36435 C 0.13112 0.37129 0.11771 0.39838 0.10925 0.40671 C 0.10808 0.40787 0.10691 0.40949 0.10573 0.41018 C 0.0892 0.42153 0.09076 0.41921 0.07331 0.42778 C 0.04753 0.44004 0.06641 0.43171 0.05183 0.43796 C 0.0405 0.44745 0.05821 0.43287 0.0448 0.44236 C 0.04063 0.44514 0.03672 0.44954 0.03256 0.45185 C 0.02461 0.45625 0.01641 0.45879 0.00886 0.46481 C 0.00808 0.46551 0.00743 0.46667 0.00664 0.46667 C 0.00196 0.46736 -0.00273 0.46713 -0.00742 0.46736 L -0.01653 0.46852 L -0.0069 0.46574 C -0.00546 0.46528 -0.0039 0.46412 -0.0026 0.46481 C -0.00195 0.46528 -0.00273 0.46736 -0.00299 0.46852 C -0.00325 0.46921 -0.00429 0.47014 -0.00429 0.4706 " pathEditMode="relative" rAng="0" ptsTypes="AAAAAAAAAAAAAA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35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4.375E-6 0.00023 C 0.0513 0.03264 0.01992 0.01111 0.10221 0.07847 L 0.13372 0.10486 C 0.13841 0.1125 0.14349 0.11968 0.14778 0.12824 C 0.15312 0.13889 0.16067 0.16273 0.16354 0.17547 C 0.16575 0.18496 0.17005 0.21574 0.17148 0.22639 C 0.17213 0.25139 0.17304 0.25787 0.16666 0.28843 C 0.16497 0.29607 0.16106 0.30162 0.15833 0.30834 C 0.15716 0.31134 0.15599 0.31482 0.15481 0.31783 C 0.15429 0.31922 0.15403 0.32107 0.15351 0.32222 C 0.14869 0.33496 0.13932 0.35764 0.13463 0.3669 C 0.13112 0.37408 0.1177 0.40116 0.10924 0.40972 C 0.10807 0.41088 0.1069 0.4125 0.10572 0.4132 C 0.08919 0.42454 0.09075 0.42222 0.0733 0.43079 C 0.04752 0.44329 0.0664 0.43496 0.05182 0.44121 C 0.04049 0.45093 0.0582 0.43611 0.04479 0.4456 C 0.04062 0.44861 0.03671 0.45301 0.03255 0.45533 C 0.02461 0.45972 0.0164 0.46227 0.00885 0.46829 C 0.00807 0.46898 0.00742 0.47014 0.00664 0.47014 C 0.00195 0.47084 -0.00274 0.4706 -0.00743 0.47084 L -0.01654 0.47199 L -0.00691 0.46922 C -0.00547 0.46875 -0.00391 0.46736 -0.00261 0.46829 C -0.00196 0.46875 -0.00274 0.47084 -0.003 0.47199 C -0.00326 0.47269 -0.0043 0.47361 -0.0043 0.47408 " pathEditMode="relative" rAng="0" ptsTypes="AAAAAAAAAAAAAAAAAA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370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4.16667E-7 0.00023 C 0.0513 0.03172 0.01992 0.01065 0.10221 0.07616 L 0.13372 0.10162 C 0.13841 0.10926 0.14349 0.11597 0.14779 0.12431 C 0.15312 0.13449 0.16068 0.15764 0.16354 0.17014 C 0.16575 0.1794 0.17005 0.20903 0.17148 0.21945 C 0.17214 0.24375 0.17305 0.25023 0.16667 0.27963 C 0.16497 0.28704 0.16107 0.29236 0.15833 0.29908 C 0.15716 0.30209 0.15599 0.30533 0.15482 0.30834 C 0.1543 0.30972 0.15404 0.31135 0.15352 0.3125 C 0.1487 0.325 0.13932 0.34676 0.13464 0.35579 C 0.13112 0.36273 0.11771 0.38912 0.10924 0.39746 C 0.10807 0.39838 0.1069 0.4 0.10573 0.4007 C 0.08919 0.41181 0.09075 0.40949 0.07331 0.41783 C 0.04753 0.42986 0.06641 0.42176 0.05182 0.42778 C 0.04049 0.43727 0.0582 0.42292 0.04479 0.43218 C 0.04062 0.43496 0.03672 0.43912 0.03255 0.44144 C 0.02461 0.44584 0.01641 0.44838 0.00885 0.45417 C 0.00807 0.45486 0.00742 0.45579 0.00664 0.45579 C 0.00195 0.45648 -0.00273 0.45625 -0.00742 0.45648 L -0.01654 0.45764 L -0.0069 0.4551 C -0.00547 0.45463 -0.00391 0.45324 -0.0026 0.45417 C -0.00195 0.45463 -0.00273 0.45648 -0.003 0.45764 C -0.00326 0.45834 -0.0043 0.45926 -0.0043 0.45972 " pathEditMode="relative" rAng="0" ptsTypes="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2" grpId="0" animBg="1"/>
      <p:bldP spid="11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F8B20A75-CD9E-4AD1-96EE-FAEE3E549F7D}"/>
              </a:ext>
            </a:extLst>
          </p:cNvPr>
          <p:cNvGrpSpPr/>
          <p:nvPr/>
        </p:nvGrpSpPr>
        <p:grpSpPr>
          <a:xfrm>
            <a:off x="3890033" y="1025686"/>
            <a:ext cx="1595219" cy="1595219"/>
            <a:chOff x="5529359" y="716133"/>
            <a:chExt cx="1595219" cy="159521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25E7B211-E4E8-7AAF-7F75-9BF46886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29359" y="716133"/>
              <a:ext cx="1595219" cy="159521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6A0AA5B-CF39-83CA-4D8F-B12FCB571F8B}"/>
                </a:ext>
              </a:extLst>
            </p:cNvPr>
            <p:cNvSpPr txBox="1"/>
            <p:nvPr/>
          </p:nvSpPr>
          <p:spPr>
            <a:xfrm>
              <a:off x="5617296" y="1012175"/>
              <a:ext cx="14678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Compliancy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&amp;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Risk Management</a:t>
              </a:r>
              <a:endParaRPr lang="nl-NL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D650CC8-FD53-9FF6-150E-50700755DFE1}"/>
              </a:ext>
            </a:extLst>
          </p:cNvPr>
          <p:cNvGrpSpPr/>
          <p:nvPr/>
        </p:nvGrpSpPr>
        <p:grpSpPr>
          <a:xfrm>
            <a:off x="2880365" y="2365786"/>
            <a:ext cx="2556371" cy="2485796"/>
            <a:chOff x="4731750" y="2303758"/>
            <a:chExt cx="2250483" cy="2250483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57F03323-77B3-3CD3-A280-1E207F47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31750" y="2303758"/>
              <a:ext cx="2250483" cy="2250483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0EB1C1F-4186-4395-3040-FC99E7FD3139}"/>
                </a:ext>
              </a:extLst>
            </p:cNvPr>
            <p:cNvSpPr txBox="1"/>
            <p:nvPr/>
          </p:nvSpPr>
          <p:spPr>
            <a:xfrm>
              <a:off x="5096060" y="3109846"/>
              <a:ext cx="1592214" cy="64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Processes</a:t>
              </a: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</a:rPr>
                <a:t>In control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2F77F7E-8510-9975-8438-83BD03B3D928}"/>
              </a:ext>
            </a:extLst>
          </p:cNvPr>
          <p:cNvGrpSpPr/>
          <p:nvPr/>
        </p:nvGrpSpPr>
        <p:grpSpPr>
          <a:xfrm>
            <a:off x="5148392" y="2256515"/>
            <a:ext cx="1595219" cy="1595219"/>
            <a:chOff x="6918329" y="2014718"/>
            <a:chExt cx="1595219" cy="1595219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EB831A81-E8F7-F817-075E-B67592900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18329" y="2014718"/>
              <a:ext cx="1595219" cy="159521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11C28D2-3256-6642-C57D-DEB9F22F71A6}"/>
                </a:ext>
              </a:extLst>
            </p:cNvPr>
            <p:cNvSpPr txBox="1"/>
            <p:nvPr/>
          </p:nvSpPr>
          <p:spPr>
            <a:xfrm>
              <a:off x="7034176" y="2544034"/>
              <a:ext cx="14678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Service Redesign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210B04B-B404-DF9D-BAA6-121EB04FA0FA}"/>
              </a:ext>
            </a:extLst>
          </p:cNvPr>
          <p:cNvGrpSpPr/>
          <p:nvPr/>
        </p:nvGrpSpPr>
        <p:grpSpPr>
          <a:xfrm>
            <a:off x="4729980" y="4125435"/>
            <a:ext cx="1595219" cy="1595219"/>
            <a:chOff x="6620137" y="3906571"/>
            <a:chExt cx="1595219" cy="1595219"/>
          </a:xfrm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88CF17D8-7A72-89D5-3C75-7AD571FE4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20137" y="3906571"/>
              <a:ext cx="1595219" cy="159521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A767238-FA96-7566-3406-BBFDAAF0CDCA}"/>
                </a:ext>
              </a:extLst>
            </p:cNvPr>
            <p:cNvSpPr txBox="1"/>
            <p:nvPr/>
          </p:nvSpPr>
          <p:spPr>
            <a:xfrm>
              <a:off x="6715195" y="4463804"/>
              <a:ext cx="14678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Data /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Information</a:t>
              </a:r>
              <a:endParaRPr lang="nl-NL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7D6445C-8FF3-8EAD-EE5A-41D72004B26F}"/>
              </a:ext>
            </a:extLst>
          </p:cNvPr>
          <p:cNvGrpSpPr/>
          <p:nvPr/>
        </p:nvGrpSpPr>
        <p:grpSpPr>
          <a:xfrm>
            <a:off x="2987789" y="4682880"/>
            <a:ext cx="1595219" cy="1595219"/>
            <a:chOff x="4749221" y="4554241"/>
            <a:chExt cx="1595219" cy="1595219"/>
          </a:xfrm>
        </p:grpSpPr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62D7BCB8-0715-4007-DDFB-B6E8BD53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49221" y="4554241"/>
              <a:ext cx="1595219" cy="1595219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466335C-D012-AB7F-EEF9-5893039C04CB}"/>
                </a:ext>
              </a:extLst>
            </p:cNvPr>
            <p:cNvSpPr txBox="1"/>
            <p:nvPr/>
          </p:nvSpPr>
          <p:spPr>
            <a:xfrm>
              <a:off x="4815832" y="4972709"/>
              <a:ext cx="14678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Roles &amp; organization / Outsourcing</a:t>
              </a:r>
              <a:endParaRPr lang="nl-NL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243741C-040A-1201-7DF2-A969DE4AD43C}"/>
              </a:ext>
            </a:extLst>
          </p:cNvPr>
          <p:cNvGrpSpPr/>
          <p:nvPr/>
        </p:nvGrpSpPr>
        <p:grpSpPr>
          <a:xfrm>
            <a:off x="1557870" y="3399769"/>
            <a:ext cx="1595219" cy="1595219"/>
            <a:chOff x="3200435" y="3304275"/>
            <a:chExt cx="1595219" cy="1595219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8A50942-B47D-6FBD-C4DD-FF708DB0F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0435" y="3304275"/>
              <a:ext cx="1595219" cy="159521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FFDCA50-4F17-BD3A-AC43-5E66BC49AC68}"/>
                </a:ext>
              </a:extLst>
            </p:cNvPr>
            <p:cNvSpPr txBox="1"/>
            <p:nvPr/>
          </p:nvSpPr>
          <p:spPr>
            <a:xfrm>
              <a:off x="3261131" y="3839058"/>
              <a:ext cx="14678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IT Systems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Robotic/ RPA</a:t>
              </a:r>
              <a:endParaRPr lang="nl-NL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A8E8E56-2F29-2A5A-F740-3A065722D454}"/>
              </a:ext>
            </a:extLst>
          </p:cNvPr>
          <p:cNvGrpSpPr/>
          <p:nvPr/>
        </p:nvGrpSpPr>
        <p:grpSpPr>
          <a:xfrm>
            <a:off x="1978682" y="1559347"/>
            <a:ext cx="1595219" cy="1595219"/>
            <a:chOff x="3512141" y="1356209"/>
            <a:chExt cx="1595219" cy="1595219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E04A5252-DF03-EDE8-2DB8-84528C97D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512141" y="1356209"/>
              <a:ext cx="1595219" cy="159521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B747470-CA19-21DA-49F8-5C459EA8C4E9}"/>
                </a:ext>
              </a:extLst>
            </p:cNvPr>
            <p:cNvSpPr txBox="1"/>
            <p:nvPr/>
          </p:nvSpPr>
          <p:spPr>
            <a:xfrm>
              <a:off x="3575827" y="1829926"/>
              <a:ext cx="14678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Cost 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Savings</a:t>
              </a:r>
              <a:endParaRPr lang="nl-NL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24BA9A99-F520-71CA-8916-6CB97294B384}"/>
              </a:ext>
            </a:extLst>
          </p:cNvPr>
          <p:cNvSpPr txBox="1"/>
          <p:nvPr/>
        </p:nvSpPr>
        <p:spPr>
          <a:xfrm>
            <a:off x="536354" y="357700"/>
            <a:ext cx="841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Central role for process management</a:t>
            </a:r>
            <a:endParaRPr lang="nl-NL" sz="2800" b="1" dirty="0"/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64E4A96C-509E-3E19-4E7A-20FE4C5F713C}"/>
              </a:ext>
            </a:extLst>
          </p:cNvPr>
          <p:cNvSpPr/>
          <p:nvPr/>
        </p:nvSpPr>
        <p:spPr>
          <a:xfrm>
            <a:off x="6873306" y="2308489"/>
            <a:ext cx="4837161" cy="673883"/>
          </a:xfrm>
          <a:prstGeom prst="roundRect">
            <a:avLst>
              <a:gd name="adj" fmla="val 186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r>
              <a:rPr lang="nl-NL" sz="1600" b="1" dirty="0" err="1">
                <a:solidFill>
                  <a:srgbClr val="3C3C3C"/>
                </a:solidFill>
                <a:latin typeface="PT Sans"/>
              </a:rPr>
              <a:t>Essential</a:t>
            </a:r>
            <a:r>
              <a:rPr lang="nl-NL" sz="1600" b="1" dirty="0">
                <a:solidFill>
                  <a:srgbClr val="3C3C3C"/>
                </a:solidFill>
                <a:latin typeface="PT Sans"/>
              </a:rPr>
              <a:t> details at </a:t>
            </a:r>
            <a:r>
              <a:rPr lang="nl-NL" sz="1600" b="1" dirty="0" err="1">
                <a:solidFill>
                  <a:srgbClr val="3C3C3C"/>
                </a:solidFill>
                <a:latin typeface="PT Sans"/>
              </a:rPr>
              <a:t>the</a:t>
            </a:r>
            <a:r>
              <a:rPr lang="nl-NL" sz="1600" b="1" dirty="0">
                <a:solidFill>
                  <a:srgbClr val="3C3C3C"/>
                </a:solidFill>
                <a:latin typeface="PT Sans"/>
              </a:rPr>
              <a:t> right moment</a:t>
            </a:r>
          </a:p>
          <a:p>
            <a:pPr lvl="0" algn="ctr">
              <a:defRPr>
                <a:solidFill>
                  <a:srgbClr val="FFFFFF"/>
                </a:solidFill>
              </a:defRPr>
            </a:pPr>
            <a:r>
              <a:rPr lang="nl-NL" sz="1600" dirty="0">
                <a:solidFill>
                  <a:srgbClr val="3C3C3C"/>
                </a:solidFill>
                <a:latin typeface="PT Sans"/>
              </a:rPr>
              <a:t>Bottom-Up &amp; Top-Down</a:t>
            </a:r>
            <a:endParaRPr lang="nl-NL" sz="1600" dirty="0">
              <a:solidFill>
                <a:srgbClr val="3C3C3C"/>
              </a:solidFill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171C7FA0-E015-36D5-1AB2-08C09FE20170}"/>
              </a:ext>
            </a:extLst>
          </p:cNvPr>
          <p:cNvSpPr/>
          <p:nvPr/>
        </p:nvSpPr>
        <p:spPr>
          <a:xfrm>
            <a:off x="6873306" y="3817917"/>
            <a:ext cx="4837161" cy="673883"/>
          </a:xfrm>
          <a:prstGeom prst="roundRect">
            <a:avLst>
              <a:gd name="adj" fmla="val 186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nl-NL" sz="1600" b="1" dirty="0" err="1">
                <a:solidFill>
                  <a:srgbClr val="3C3C3C"/>
                </a:solidFill>
              </a:rPr>
              <a:t>Synergy</a:t>
            </a:r>
            <a:r>
              <a:rPr lang="nl-NL" sz="1600" dirty="0">
                <a:solidFill>
                  <a:srgbClr val="3C3C3C"/>
                </a:solidFill>
              </a:rPr>
              <a:t> </a:t>
            </a:r>
            <a:r>
              <a:rPr lang="nl-NL" sz="1600" dirty="0" err="1">
                <a:solidFill>
                  <a:srgbClr val="3C3C3C"/>
                </a:solidFill>
              </a:rPr>
              <a:t>between</a:t>
            </a:r>
            <a:r>
              <a:rPr lang="nl-NL" sz="1600" dirty="0">
                <a:solidFill>
                  <a:srgbClr val="3C3C3C"/>
                </a:solidFill>
              </a:rPr>
              <a:t> </a:t>
            </a:r>
            <a:r>
              <a:rPr lang="nl-NL" sz="1600" dirty="0" err="1">
                <a:solidFill>
                  <a:srgbClr val="3C3C3C"/>
                </a:solidFill>
              </a:rPr>
              <a:t>projects</a:t>
            </a:r>
            <a:endParaRPr lang="nl-NL" sz="1600" dirty="0">
              <a:solidFill>
                <a:srgbClr val="3C3C3C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All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projects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nl-N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Faster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&amp;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nl-N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Cheaper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3AD6BE96-E58C-77EE-A435-2FF3D98AC522}"/>
              </a:ext>
            </a:extLst>
          </p:cNvPr>
          <p:cNvSpPr/>
          <p:nvPr/>
        </p:nvSpPr>
        <p:spPr>
          <a:xfrm>
            <a:off x="6880990" y="4572631"/>
            <a:ext cx="4837161" cy="673883"/>
          </a:xfrm>
          <a:prstGeom prst="roundRect">
            <a:avLst>
              <a:gd name="adj" fmla="val 186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lvl="0" algn="ctr">
              <a:defRPr/>
            </a:pPr>
            <a:r>
              <a:rPr lang="nl-NL" sz="1600" dirty="0" err="1">
                <a:solidFill>
                  <a:srgbClr val="3C3C3C"/>
                </a:solidFill>
              </a:rPr>
              <a:t>Organisation</a:t>
            </a:r>
            <a:r>
              <a:rPr lang="nl-NL" sz="1600" dirty="0">
                <a:solidFill>
                  <a:srgbClr val="3C3C3C"/>
                </a:solidFill>
              </a:rPr>
              <a:t> </a:t>
            </a:r>
            <a:r>
              <a:rPr lang="nl-NL" sz="1600" dirty="0" err="1">
                <a:solidFill>
                  <a:srgbClr val="3C3C3C"/>
                </a:solidFill>
              </a:rPr>
              <a:t>keeps</a:t>
            </a:r>
            <a:r>
              <a:rPr lang="nl-NL" sz="1600" dirty="0">
                <a:solidFill>
                  <a:srgbClr val="3C3C3C"/>
                </a:solidFill>
              </a:rPr>
              <a:t> </a:t>
            </a:r>
            <a:r>
              <a:rPr lang="nl-NL" sz="1600" dirty="0" err="1">
                <a:solidFill>
                  <a:srgbClr val="3C3C3C"/>
                </a:solidFill>
              </a:rPr>
              <a:t>its</a:t>
            </a:r>
            <a:r>
              <a:rPr lang="nl-NL" sz="1600" b="1" dirty="0">
                <a:solidFill>
                  <a:srgbClr val="3C3C3C"/>
                </a:solidFill>
              </a:rPr>
              <a:t> </a:t>
            </a:r>
            <a:r>
              <a:rPr lang="nl-NL" sz="1600" b="1" dirty="0">
                <a:solidFill>
                  <a:srgbClr val="3C3C3C"/>
                </a:solidFill>
                <a:latin typeface="PT Sans"/>
              </a:rPr>
              <a:t>Focus </a:t>
            </a:r>
            <a:r>
              <a:rPr lang="nl-NL" sz="1400" dirty="0">
                <a:solidFill>
                  <a:srgbClr val="3C3C3C"/>
                </a:solidFill>
              </a:rPr>
              <a:t>on </a:t>
            </a:r>
            <a:r>
              <a:rPr lang="nl-NL" sz="1400" dirty="0" err="1">
                <a:solidFill>
                  <a:srgbClr val="3C3C3C"/>
                </a:solidFill>
              </a:rPr>
              <a:t>primary</a:t>
            </a:r>
            <a:r>
              <a:rPr lang="nl-NL" sz="1400" dirty="0">
                <a:solidFill>
                  <a:srgbClr val="3C3C3C"/>
                </a:solidFill>
              </a:rPr>
              <a:t> services</a:t>
            </a:r>
          </a:p>
          <a:p>
            <a:pPr lvl="0" algn="ctr">
              <a:defRPr/>
            </a:pPr>
            <a:r>
              <a:rPr lang="nl-NL" sz="1400" dirty="0">
                <a:solidFill>
                  <a:srgbClr val="3C3C3C"/>
                </a:solidFill>
              </a:rPr>
              <a:t>Employees </a:t>
            </a:r>
            <a:r>
              <a:rPr lang="nl-NL" sz="1400" dirty="0" err="1">
                <a:solidFill>
                  <a:srgbClr val="3C3C3C"/>
                </a:solidFill>
              </a:rPr>
              <a:t>see</a:t>
            </a:r>
            <a:r>
              <a:rPr lang="nl-NL" sz="1400" dirty="0">
                <a:solidFill>
                  <a:srgbClr val="3C3C3C"/>
                </a:solidFill>
              </a:rPr>
              <a:t> issues </a:t>
            </a:r>
            <a:r>
              <a:rPr lang="nl-NL" sz="1600" b="1" dirty="0">
                <a:solidFill>
                  <a:srgbClr val="3C3C3C"/>
                </a:solidFill>
              </a:rPr>
              <a:t>in </a:t>
            </a:r>
            <a:r>
              <a:rPr lang="nl-NL" sz="1600" b="1" dirty="0" err="1">
                <a:solidFill>
                  <a:srgbClr val="3C3C3C"/>
                </a:solidFill>
              </a:rPr>
              <a:t>perspective</a:t>
            </a:r>
            <a:r>
              <a:rPr lang="nl-NL" sz="1600" b="1" dirty="0">
                <a:solidFill>
                  <a:srgbClr val="3C3C3C"/>
                </a:solidFill>
              </a:rPr>
              <a:t> of </a:t>
            </a:r>
            <a:r>
              <a:rPr lang="nl-NL" sz="1600" b="1" dirty="0" err="1">
                <a:solidFill>
                  <a:srgbClr val="3C3C3C"/>
                </a:solidFill>
              </a:rPr>
              <a:t>work</a:t>
            </a:r>
            <a:endParaRPr lang="nl-NL" sz="1400" b="1" dirty="0">
              <a:solidFill>
                <a:srgbClr val="3C3C3C"/>
              </a:solidFill>
            </a:endParaRP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57B9199A-578E-473D-8CCA-F0EB78ABF932}"/>
              </a:ext>
            </a:extLst>
          </p:cNvPr>
          <p:cNvSpPr/>
          <p:nvPr/>
        </p:nvSpPr>
        <p:spPr>
          <a:xfrm>
            <a:off x="6873306" y="3063203"/>
            <a:ext cx="4837161" cy="673883"/>
          </a:xfrm>
          <a:prstGeom prst="roundRect">
            <a:avLst>
              <a:gd name="adj" fmla="val 186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lvl="0" algn="ctr">
              <a:defRPr/>
            </a:pPr>
            <a:r>
              <a:rPr lang="nl-NL" sz="1600" b="1" dirty="0">
                <a:solidFill>
                  <a:srgbClr val="3C3C3C"/>
                </a:solidFill>
              </a:rPr>
              <a:t>Impact </a:t>
            </a:r>
            <a:r>
              <a:rPr lang="nl-NL" sz="1600" b="1" dirty="0" err="1">
                <a:solidFill>
                  <a:srgbClr val="3C3C3C"/>
                </a:solidFill>
              </a:rPr>
              <a:t>Reports</a:t>
            </a:r>
            <a:endParaRPr lang="nl-NL" sz="1600" dirty="0">
              <a:solidFill>
                <a:srgbClr val="3C3C3C"/>
              </a:solidFill>
            </a:endParaRP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B00FB305-1ECC-60BA-2228-B8EE1582521A}"/>
              </a:ext>
            </a:extLst>
          </p:cNvPr>
          <p:cNvSpPr/>
          <p:nvPr/>
        </p:nvSpPr>
        <p:spPr>
          <a:xfrm>
            <a:off x="6873306" y="1553775"/>
            <a:ext cx="4837161" cy="673883"/>
          </a:xfrm>
          <a:prstGeom prst="roundRect">
            <a:avLst>
              <a:gd name="adj" fmla="val 186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Projects</a:t>
            </a:r>
            <a:r>
              <a:rPr kumimoji="0" lang="nl-NL" sz="1600" b="0" i="0" u="none" strike="noStrike" kern="1200" cap="none" spc="0" normalizeH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nl-NL" sz="1600" b="1" i="0" u="none" strike="noStrike" kern="1200" cap="none" spc="0" normalizeH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up-to-date </a:t>
            </a:r>
            <a:r>
              <a:rPr kumimoji="0" lang="nl-NL" sz="1600" i="0" u="none" strike="noStrike" kern="1200" cap="none" spc="0" normalizeH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when</a:t>
            </a:r>
            <a:r>
              <a:rPr kumimoji="0" lang="nl-NL" sz="1600" i="0" u="none" strike="noStrike" kern="1200" cap="none" spc="0" normalizeH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changes happen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1" u="none" strike="noStrike" kern="1200" cap="none" spc="0" normalizeH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In-Control &amp; Agile</a:t>
            </a:r>
            <a:endParaRPr kumimoji="0" lang="nl-NL" sz="1400" b="0" i="1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BECDFD59-7D45-57DE-4D3A-52499E9B2C8E}"/>
              </a:ext>
            </a:extLst>
          </p:cNvPr>
          <p:cNvSpPr txBox="1"/>
          <p:nvPr/>
        </p:nvSpPr>
        <p:spPr>
          <a:xfrm>
            <a:off x="6926246" y="1670820"/>
            <a:ext cx="4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4B77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1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74B77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4B2CF85B-D781-E29D-95BF-75B7781C64A9}"/>
              </a:ext>
            </a:extLst>
          </p:cNvPr>
          <p:cNvSpPr txBox="1"/>
          <p:nvPr/>
        </p:nvSpPr>
        <p:spPr>
          <a:xfrm>
            <a:off x="6926246" y="3184525"/>
            <a:ext cx="4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4B77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3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74B77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1" name="TextBox 50">
            <a:extLst>
              <a:ext uri="{FF2B5EF4-FFF2-40B4-BE49-F238E27FC236}">
                <a16:creationId xmlns:a16="http://schemas.microsoft.com/office/drawing/2014/main" id="{6EE7341A-015B-8ED7-7E92-0555790298E5}"/>
              </a:ext>
            </a:extLst>
          </p:cNvPr>
          <p:cNvSpPr txBox="1"/>
          <p:nvPr/>
        </p:nvSpPr>
        <p:spPr>
          <a:xfrm>
            <a:off x="6926246" y="3900403"/>
            <a:ext cx="4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4B77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4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74B77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2" name="TextBox 53">
            <a:extLst>
              <a:ext uri="{FF2B5EF4-FFF2-40B4-BE49-F238E27FC236}">
                <a16:creationId xmlns:a16="http://schemas.microsoft.com/office/drawing/2014/main" id="{DF1D7E45-3E0A-83D3-6D2E-474BDAF2134E}"/>
              </a:ext>
            </a:extLst>
          </p:cNvPr>
          <p:cNvSpPr txBox="1"/>
          <p:nvPr/>
        </p:nvSpPr>
        <p:spPr>
          <a:xfrm>
            <a:off x="6926246" y="2409323"/>
            <a:ext cx="4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4B77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2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74B77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5F2C0812-CC2C-71EC-397B-9D65C560575F}"/>
              </a:ext>
            </a:extLst>
          </p:cNvPr>
          <p:cNvSpPr txBox="1"/>
          <p:nvPr/>
        </p:nvSpPr>
        <p:spPr>
          <a:xfrm>
            <a:off x="6926246" y="4657605"/>
            <a:ext cx="4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4B77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5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74B77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81EFC0AD-A8EF-2785-2CD4-146EA0FEC4AD}"/>
              </a:ext>
            </a:extLst>
          </p:cNvPr>
          <p:cNvSpPr/>
          <p:nvPr/>
        </p:nvSpPr>
        <p:spPr>
          <a:xfrm>
            <a:off x="6873306" y="5327347"/>
            <a:ext cx="4837161" cy="673883"/>
          </a:xfrm>
          <a:prstGeom prst="roundRect">
            <a:avLst>
              <a:gd name="adj" fmla="val 18661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People </a:t>
            </a:r>
            <a:r>
              <a:rPr kumimoji="0" lang="nl-N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driven</a:t>
            </a:r>
            <a:r>
              <a:rPr lang="nl-NL" sz="1600" b="1" dirty="0">
                <a:solidFill>
                  <a:srgbClr val="3C3C3C"/>
                </a:solidFill>
                <a:latin typeface="PT Sans"/>
              </a:rPr>
              <a:t>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change</a:t>
            </a:r>
          </a:p>
        </p:txBody>
      </p:sp>
      <p:sp>
        <p:nvSpPr>
          <p:cNvPr id="15" name="TextBox 50">
            <a:extLst>
              <a:ext uri="{FF2B5EF4-FFF2-40B4-BE49-F238E27FC236}">
                <a16:creationId xmlns:a16="http://schemas.microsoft.com/office/drawing/2014/main" id="{C18D3BC7-7DF0-ADC6-A929-F5C4BA844234}"/>
              </a:ext>
            </a:extLst>
          </p:cNvPr>
          <p:cNvSpPr txBox="1"/>
          <p:nvPr/>
        </p:nvSpPr>
        <p:spPr>
          <a:xfrm>
            <a:off x="6926246" y="5422737"/>
            <a:ext cx="48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74B77"/>
                </a:solidFill>
                <a:latin typeface="PT Sans"/>
              </a:rPr>
              <a:t>6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74B77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3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91AEE4F-B639-4AF6-953B-3A8449270BE6}"/>
              </a:ext>
            </a:extLst>
          </p:cNvPr>
          <p:cNvGrpSpPr/>
          <p:nvPr/>
        </p:nvGrpSpPr>
        <p:grpSpPr>
          <a:xfrm>
            <a:off x="0" y="5151224"/>
            <a:ext cx="12192000" cy="1497769"/>
            <a:chOff x="0" y="5186692"/>
            <a:chExt cx="12192000" cy="14977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0A6E3B-9420-438D-8C74-05C53339777F}"/>
                </a:ext>
              </a:extLst>
            </p:cNvPr>
            <p:cNvSpPr/>
            <p:nvPr/>
          </p:nvSpPr>
          <p:spPr>
            <a:xfrm>
              <a:off x="0" y="5186692"/>
              <a:ext cx="12192000" cy="14977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E43F625-1AD1-4426-8584-1F94C2C41724}"/>
                </a:ext>
              </a:extLst>
            </p:cNvPr>
            <p:cNvSpPr/>
            <p:nvPr/>
          </p:nvSpPr>
          <p:spPr>
            <a:xfrm>
              <a:off x="7028246" y="5556567"/>
              <a:ext cx="3471884" cy="7895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 err="1">
                  <a:solidFill>
                    <a:srgbClr val="074B77"/>
                  </a:solidFill>
                </a:rPr>
                <a:t>Discussion</a:t>
              </a:r>
              <a:r>
                <a:rPr lang="nl-NL" dirty="0">
                  <a:solidFill>
                    <a:srgbClr val="074B77"/>
                  </a:solidFill>
                </a:rPr>
                <a:t> &amp; </a:t>
              </a:r>
              <a:r>
                <a:rPr lang="nl-NL" dirty="0" err="1">
                  <a:solidFill>
                    <a:srgbClr val="074B77"/>
                  </a:solidFill>
                </a:rPr>
                <a:t>exploration</a:t>
              </a:r>
              <a:endParaRPr lang="nl-NL" dirty="0">
                <a:solidFill>
                  <a:srgbClr val="074B77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A2FA401-AFBA-496D-BB7B-72A381BA4145}"/>
                </a:ext>
              </a:extLst>
            </p:cNvPr>
            <p:cNvSpPr/>
            <p:nvPr/>
          </p:nvSpPr>
          <p:spPr>
            <a:xfrm>
              <a:off x="1611634" y="5554634"/>
              <a:ext cx="3471884" cy="7895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 err="1">
                  <a:solidFill>
                    <a:srgbClr val="074B77"/>
                  </a:solidFill>
                </a:rPr>
                <a:t>Documentation</a:t>
              </a:r>
              <a:r>
                <a:rPr lang="nl-NL" dirty="0">
                  <a:solidFill>
                    <a:srgbClr val="074B77"/>
                  </a:solidFill>
                </a:rPr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C389D1-E686-42CD-A07E-4A3735BF1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0976" y="1215819"/>
            <a:ext cx="3915196" cy="18149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6F78C-D0D7-41CA-B6BA-AFAA2A67D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662" y="1068488"/>
            <a:ext cx="3374860" cy="2131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D5864ACA-A1EC-4495-B09A-3C72371D8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749" y="3238333"/>
            <a:ext cx="1194578" cy="1194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0283BF1C-7FC3-4AB2-AE92-F2941D7C699E}"/>
              </a:ext>
            </a:extLst>
          </p:cNvPr>
          <p:cNvSpPr/>
          <p:nvPr/>
        </p:nvSpPr>
        <p:spPr>
          <a:xfrm>
            <a:off x="615068" y="2875975"/>
            <a:ext cx="2991901" cy="757022"/>
          </a:xfrm>
          <a:prstGeom prst="roundRect">
            <a:avLst/>
          </a:prstGeom>
          <a:solidFill>
            <a:srgbClr val="3C3C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High engagement </a:t>
            </a: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BUT:  </a:t>
            </a: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limited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depth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 in </a:t>
            </a: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discussion</a:t>
            </a:r>
            <a:endParaRPr lang="nl-NL" sz="1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466FDEBE-DE3B-4357-93BD-EE6B5C213CF5}"/>
              </a:ext>
            </a:extLst>
          </p:cNvPr>
          <p:cNvSpPr/>
          <p:nvPr/>
        </p:nvSpPr>
        <p:spPr>
          <a:xfrm>
            <a:off x="8341450" y="2880076"/>
            <a:ext cx="2267774" cy="748822"/>
          </a:xfrm>
          <a:prstGeom prst="roundRect">
            <a:avLst/>
          </a:prstGeom>
          <a:solidFill>
            <a:srgbClr val="3C3C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Single view</a:t>
            </a:r>
            <a:b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difficult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 to understand</a:t>
            </a:r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538E71F1-3351-474B-BAEE-60C8720446D3}"/>
              </a:ext>
            </a:extLst>
          </p:cNvPr>
          <p:cNvSpPr/>
          <p:nvPr/>
        </p:nvSpPr>
        <p:spPr>
          <a:xfrm>
            <a:off x="4872442" y="4408004"/>
            <a:ext cx="2267774" cy="829172"/>
          </a:xfrm>
          <a:prstGeom prst="roundRect">
            <a:avLst/>
          </a:prstGeom>
          <a:solidFill>
            <a:srgbClr val="3C3C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Not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read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…….</a:t>
            </a: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Task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instructions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instead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 of </a:t>
            </a: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process</a:t>
            </a:r>
            <a:r>
              <a:rPr lang="nl-NL" sz="14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nl-NL" sz="1400" b="1" dirty="0" err="1">
                <a:solidFill>
                  <a:srgbClr val="FFFFFF"/>
                </a:solidFill>
                <a:cs typeface="Arial" panose="020B0604020202020204" pitchFamily="34" charset="0"/>
              </a:rPr>
              <a:t>overview</a:t>
            </a:r>
            <a:endParaRPr lang="nl-NL" sz="1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689424-C0A9-44BD-8DD3-871A11FC6F34}"/>
              </a:ext>
            </a:extLst>
          </p:cNvPr>
          <p:cNvSpPr txBox="1"/>
          <p:nvPr/>
        </p:nvSpPr>
        <p:spPr>
          <a:xfrm>
            <a:off x="1534235" y="402656"/>
            <a:ext cx="912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82828"/>
                </a:solidFill>
                <a:latin typeface="+mj-lt"/>
              </a:rPr>
              <a:t>How do we discuss processes?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723AD54-6D42-461D-82E7-8EE39F51B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600000">
            <a:off x="4338022" y="3419816"/>
            <a:ext cx="732238" cy="45060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A1D843B-6DED-42D4-A9D8-0F641F558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000000">
            <a:off x="6813854" y="3449201"/>
            <a:ext cx="732238" cy="45060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9754566-49BD-4C5A-8C01-E8FF57A46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3940" y="2005557"/>
            <a:ext cx="732238" cy="45060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34BFE3B-2971-4A6B-6BBF-4099C24B75B3}"/>
              </a:ext>
            </a:extLst>
          </p:cNvPr>
          <p:cNvSpPr/>
          <p:nvPr/>
        </p:nvSpPr>
        <p:spPr>
          <a:xfrm>
            <a:off x="5633940" y="5670920"/>
            <a:ext cx="924429" cy="504355"/>
          </a:xfrm>
          <a:prstGeom prst="rightArrow">
            <a:avLst/>
          </a:prstGeom>
          <a:solidFill>
            <a:srgbClr val="F16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78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C79476-F753-0D97-226E-C35368696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1954" y="293012"/>
            <a:ext cx="6476580" cy="85882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+mj-lt"/>
              </a:rPr>
              <a:t>HOW DEAL WITH ALL THE DETAIL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F09B7-0175-8BFC-FA4E-4092BFA58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75" y="813361"/>
            <a:ext cx="4868875" cy="3475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41600-3CC2-43B0-B621-04A1A8418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224" y="765556"/>
            <a:ext cx="4677548" cy="3614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2F55D-61A5-F858-DF9D-3C39EE282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040" y="803257"/>
            <a:ext cx="4038525" cy="4280146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299311D-2C7F-CB9F-4C6F-1A93C60AD2FC}"/>
              </a:ext>
            </a:extLst>
          </p:cNvPr>
          <p:cNvSpPr txBox="1">
            <a:spLocks/>
          </p:cNvSpPr>
          <p:nvPr/>
        </p:nvSpPr>
        <p:spPr>
          <a:xfrm>
            <a:off x="137243" y="5179073"/>
            <a:ext cx="12194527" cy="11813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Detail that is relevant at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that </a:t>
            </a:r>
            <a:r>
              <a:rPr lang="en-US" sz="2400" b="1" dirty="0"/>
              <a:t>MOMENT</a:t>
            </a:r>
            <a:r>
              <a:rPr lang="en-US" sz="2000" dirty="0"/>
              <a:t>, for that </a:t>
            </a:r>
            <a:r>
              <a:rPr lang="en-US" sz="2400" b="1" dirty="0"/>
              <a:t>PERSON</a:t>
            </a:r>
            <a:r>
              <a:rPr lang="en-US" sz="2000" dirty="0"/>
              <a:t>, in right </a:t>
            </a:r>
            <a:r>
              <a:rPr lang="en-US" sz="2400" b="1" dirty="0"/>
              <a:t>CONTEXT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i="1" dirty="0"/>
              <a:t>Empowering the team </a:t>
            </a:r>
            <a:r>
              <a:rPr lang="en-US" sz="1600" dirty="0"/>
              <a:t>(and not confusing them)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78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Engage Colors">
      <a:dk1>
        <a:srgbClr val="282828"/>
      </a:dk1>
      <a:lt1>
        <a:sysClr val="window" lastClr="FFFFFF"/>
      </a:lt1>
      <a:dk2>
        <a:srgbClr val="FF4B05"/>
      </a:dk2>
      <a:lt2>
        <a:srgbClr val="FFFFFF"/>
      </a:lt2>
      <a:accent1>
        <a:srgbClr val="FF4B05"/>
      </a:accent1>
      <a:accent2>
        <a:srgbClr val="2B3238"/>
      </a:accent2>
      <a:accent3>
        <a:srgbClr val="D7D2D2"/>
      </a:accent3>
      <a:accent4>
        <a:srgbClr val="0A324B"/>
      </a:accent4>
      <a:accent5>
        <a:srgbClr val="FFDCC8"/>
      </a:accent5>
      <a:accent6>
        <a:srgbClr val="FF7D1E"/>
      </a:accent6>
      <a:hlink>
        <a:srgbClr val="0000EE"/>
      </a:hlink>
      <a:folHlink>
        <a:srgbClr val="954F72"/>
      </a:folHlink>
    </a:clrScheme>
    <a:fontScheme name="Custom 5">
      <a:majorFont>
        <a:latin typeface="PT Sans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Office PowerPoint</Application>
  <PresentationFormat>Widescreen</PresentationFormat>
  <Paragraphs>277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Architects Daughter</vt:lpstr>
      <vt:lpstr>Arial</vt:lpstr>
      <vt:lpstr>Calibri</vt:lpstr>
      <vt:lpstr>Lato</vt:lpstr>
      <vt:lpstr>Lato Light</vt:lpstr>
      <vt:lpstr>PT Sans</vt:lpstr>
      <vt:lpstr>2_Office Theme</vt:lpstr>
      <vt:lpstr>Effective process management  Ted Twaalfhoven founder &amp; CEO</vt:lpstr>
      <vt:lpstr>PowerPoint Presentation</vt:lpstr>
      <vt:lpstr>PowerPoint Presentation</vt:lpstr>
      <vt:lpstr>PowerPoint Presentation</vt:lpstr>
      <vt:lpstr>Organizations see increasing number of projects</vt:lpstr>
      <vt:lpstr>PowerPoint Presentation</vt:lpstr>
      <vt:lpstr>PowerPoint Presentation</vt:lpstr>
      <vt:lpstr>PowerPoint Presentation</vt:lpstr>
      <vt:lpstr>PowerPoint Presentation</vt:lpstr>
      <vt:lpstr>What is our process?</vt:lpstr>
      <vt:lpstr>PowerPoint Presentation</vt:lpstr>
      <vt:lpstr>PowerPoint Presentation</vt:lpstr>
      <vt:lpstr>PowerPoint Presentation</vt:lpstr>
      <vt:lpstr>PowerPoint Presentation</vt:lpstr>
      <vt:lpstr>CONFIGURATIONS: Address themes from in-control platform</vt:lpstr>
      <vt:lpstr>Maturity model – what detail in process map?</vt:lpstr>
      <vt:lpstr>QUESTIONS?</vt:lpstr>
      <vt:lpstr>Process handbook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Twaalfhoven</dc:creator>
  <cp:lastModifiedBy>Ted Twaalfhoven</cp:lastModifiedBy>
  <cp:revision>315</cp:revision>
  <dcterms:created xsi:type="dcterms:W3CDTF">2020-06-04T05:50:25Z</dcterms:created>
  <dcterms:modified xsi:type="dcterms:W3CDTF">2023-11-29T16:50:26Z</dcterms:modified>
</cp:coreProperties>
</file>